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9" r:id="rId2"/>
    <p:sldId id="260" r:id="rId3"/>
    <p:sldId id="256" r:id="rId4"/>
    <p:sldId id="261" r:id="rId5"/>
    <p:sldId id="262" r:id="rId6"/>
    <p:sldId id="264" r:id="rId7"/>
    <p:sldId id="265" r:id="rId8"/>
    <p:sldId id="266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5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150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192" y="1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82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23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7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96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437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06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56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118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903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72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72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2F3E8B1C-86EF-43CF-8304-249481088644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59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57" r:id="rId6"/>
    <p:sldLayoutId id="2147483853" r:id="rId7"/>
    <p:sldLayoutId id="2147483854" r:id="rId8"/>
    <p:sldLayoutId id="2147483855" r:id="rId9"/>
    <p:sldLayoutId id="2147483856" r:id="rId10"/>
    <p:sldLayoutId id="214748385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7.gif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solarmagazine.com/solar-panels/bifacial-solar-panels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solarpowerworldonline.com/2018/04/what-are-bifacial-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s://www.nrel.gov/docs/fy17osti/67847.pdf" TargetMode="External"/><Relationship Id="rId5" Type="http://schemas.openxmlformats.org/officeDocument/2006/relationships/hyperlink" Target="https://www.paradisesolarenergy.com/blog/what-are-bifacial-solar-panels" TargetMode="External"/><Relationship Id="rId4" Type="http://schemas.openxmlformats.org/officeDocument/2006/relationships/image" Target="../media/image1.jpe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F0DA7D-8320-4A8F-B50B-28931E0A5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914" y="4702835"/>
            <a:ext cx="11227834" cy="978772"/>
          </a:xfrm>
        </p:spPr>
        <p:txBody>
          <a:bodyPr>
            <a:normAutofit fontScale="90000"/>
          </a:bodyPr>
          <a:lstStyle/>
          <a:p>
            <a:r>
              <a:rPr lang="en-US" dirty="0"/>
              <a:t>Bifacial Photovoltaic modules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EE5873-F5D6-4F6B-B670-EB8B17F2D1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5717566"/>
            <a:ext cx="9470954" cy="533983"/>
          </a:xfrm>
        </p:spPr>
        <p:txBody>
          <a:bodyPr anchor="t">
            <a:normAutofit/>
          </a:bodyPr>
          <a:lstStyle/>
          <a:p>
            <a:r>
              <a:rPr lang="en-US" sz="1800" dirty="0"/>
              <a:t>By: Jazmine </a:t>
            </a:r>
            <a:r>
              <a:rPr lang="en-US" sz="1800" dirty="0" err="1"/>
              <a:t>Boloor</a:t>
            </a: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BE7D4D-F53D-4AB8-B2DA-76443DBC49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683" r="2" b="28360"/>
          <a:stretch/>
        </p:blipFill>
        <p:spPr>
          <a:xfrm>
            <a:off x="800100" y="712916"/>
            <a:ext cx="10591800" cy="3491895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455508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5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44"/>
    </mc:Choice>
    <mc:Fallback xmlns="">
      <p:transition spd="slow" advTm="16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FBE7D4D-F53D-4AB8-B2DA-76443DBC49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62" b="1283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556B95C-9836-48E1-9CC9-99147E9C7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6" y="922096"/>
            <a:ext cx="6994708" cy="1371030"/>
          </a:xfrm>
        </p:spPr>
        <p:txBody>
          <a:bodyPr/>
          <a:lstStyle/>
          <a:p>
            <a:r>
              <a:rPr lang="en-US" dirty="0"/>
              <a:t>Bifacial photovoltaic modules: Agenda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4E87F-8653-4EF0-8604-FFD1AE7C2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6" y="2601036"/>
            <a:ext cx="6796597" cy="3636088"/>
          </a:xfrm>
        </p:spPr>
        <p:txBody>
          <a:bodyPr>
            <a:normAutofit/>
          </a:bodyPr>
          <a:lstStyle/>
          <a:p>
            <a:r>
              <a:rPr lang="en-US" sz="2400" dirty="0"/>
              <a:t>General overview of bifacial solar panels </a:t>
            </a:r>
          </a:p>
          <a:p>
            <a:r>
              <a:rPr lang="en-US" sz="2400" dirty="0"/>
              <a:t>How do bifacial solar panels work? </a:t>
            </a:r>
          </a:p>
          <a:p>
            <a:r>
              <a:rPr lang="en-US" sz="2400" dirty="0"/>
              <a:t>How should bifacial solar panels be placed?</a:t>
            </a:r>
          </a:p>
          <a:p>
            <a:r>
              <a:rPr lang="en-US" sz="2400" dirty="0"/>
              <a:t>How do bifacial solar panels compare to </a:t>
            </a:r>
            <a:r>
              <a:rPr lang="en-US" sz="2400" dirty="0" err="1"/>
              <a:t>monofacial</a:t>
            </a:r>
            <a:r>
              <a:rPr lang="en-US" sz="2400" dirty="0"/>
              <a:t> solar panels?</a:t>
            </a:r>
          </a:p>
          <a:p>
            <a:r>
              <a:rPr lang="en-US" sz="2400" dirty="0"/>
              <a:t>How do bifacial solar panels perform?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53E9B7-74FB-4160-A8D7-4F77F18F50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719" r="32373"/>
          <a:stretch/>
        </p:blipFill>
        <p:spPr>
          <a:xfrm>
            <a:off x="8179817" y="0"/>
            <a:ext cx="4012163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F5B086E-0F7B-4E35-8521-8F567EB0E6D9}"/>
              </a:ext>
            </a:extLst>
          </p:cNvPr>
          <p:cNvSpPr txBox="1"/>
          <p:nvPr/>
        </p:nvSpPr>
        <p:spPr>
          <a:xfrm>
            <a:off x="33497" y="6457957"/>
            <a:ext cx="2223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Reference: [5]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4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14"/>
    </mc:Choice>
    <mc:Fallback xmlns="">
      <p:transition spd="slow" advTm="38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FBE7D4D-F53D-4AB8-B2DA-76443DBC49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62" b="1283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556B95C-9836-48E1-9CC9-99147E9C7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998" y="767737"/>
            <a:ext cx="10691265" cy="1371030"/>
          </a:xfrm>
        </p:spPr>
        <p:txBody>
          <a:bodyPr/>
          <a:lstStyle/>
          <a:p>
            <a:r>
              <a:rPr lang="en-US" dirty="0"/>
              <a:t>general overview 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4E87F-8653-4EF0-8604-FFD1AE7C2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998" y="1606262"/>
            <a:ext cx="10589561" cy="5001758"/>
          </a:xfrm>
        </p:spPr>
        <p:txBody>
          <a:bodyPr>
            <a:normAutofit/>
          </a:bodyPr>
          <a:lstStyle/>
          <a:p>
            <a:r>
              <a:rPr lang="en-US" dirty="0"/>
              <a:t>Bifacial photovoltaic modules are solar power innovations that utilize both sides of their structure to produce energy, meaning they can create more solar power.</a:t>
            </a:r>
          </a:p>
          <a:p>
            <a:r>
              <a:rPr lang="en-US" dirty="0"/>
              <a:t>Until recently, most bifacial solar panel options have been large scale commercial ones. </a:t>
            </a:r>
          </a:p>
          <a:p>
            <a:pPr lvl="1"/>
            <a:r>
              <a:rPr lang="en-US" dirty="0"/>
              <a:t>Bifacial panels have been on market for around a decade.</a:t>
            </a:r>
          </a:p>
          <a:p>
            <a:pPr lvl="1"/>
            <a:r>
              <a:rPr lang="en-US" dirty="0"/>
              <a:t>They are not a new concept, but there is renewed interest in them recently due to advancements in cell fabrication and performance enhancements.</a:t>
            </a:r>
          </a:p>
          <a:p>
            <a:pPr lvl="1"/>
            <a:r>
              <a:rPr lang="en-US" dirty="0"/>
              <a:t>It is predicted that the market will increase by a factor of ten in the next four years.</a:t>
            </a:r>
          </a:p>
          <a:p>
            <a:r>
              <a:rPr lang="en-US" dirty="0"/>
              <a:t> The cost of bifacial solar panels is now competitive to the industry standard (which is </a:t>
            </a:r>
            <a:r>
              <a:rPr lang="en-US" dirty="0" err="1"/>
              <a:t>monofacial</a:t>
            </a:r>
            <a:r>
              <a:rPr lang="en-US" dirty="0"/>
              <a:t> solar panels).</a:t>
            </a:r>
          </a:p>
          <a:p>
            <a:r>
              <a:rPr lang="en-US" dirty="0"/>
              <a:t>Major bifacial solar panel makers: </a:t>
            </a:r>
            <a:r>
              <a:rPr lang="en-US" dirty="0" err="1"/>
              <a:t>Amerisolar</a:t>
            </a:r>
            <a:r>
              <a:rPr lang="en-US" dirty="0"/>
              <a:t>, </a:t>
            </a:r>
            <a:r>
              <a:rPr lang="en-US" dirty="0" err="1"/>
              <a:t>Silfab</a:t>
            </a:r>
            <a:r>
              <a:rPr lang="en-US" dirty="0"/>
              <a:t> Solar, </a:t>
            </a:r>
            <a:r>
              <a:rPr lang="en-US" dirty="0" err="1"/>
              <a:t>Sunpreme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129034-684A-4642-ABC9-FC2BB30A780F}"/>
              </a:ext>
            </a:extLst>
          </p:cNvPr>
          <p:cNvSpPr txBox="1"/>
          <p:nvPr/>
        </p:nvSpPr>
        <p:spPr>
          <a:xfrm>
            <a:off x="243281" y="6423354"/>
            <a:ext cx="3758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References: [6], [3], [4]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91"/>
    </mc:Choice>
    <mc:Fallback xmlns="">
      <p:transition spd="slow" advTm="124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FBE7D4D-F53D-4AB8-B2DA-76443DBC49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62" b="1283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556B95C-9836-48E1-9CC9-99147E9C7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How do bifacial solar panels work? </a:t>
            </a:r>
            <a:br>
              <a:rPr lang="en-US" sz="4000" dirty="0"/>
            </a:b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4E87F-8653-4EF0-8604-FFD1AE7C2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779942"/>
            <a:ext cx="7249047" cy="4462238"/>
          </a:xfrm>
        </p:spPr>
        <p:txBody>
          <a:bodyPr>
            <a:normAutofit fontScale="92500"/>
          </a:bodyPr>
          <a:lstStyle/>
          <a:p>
            <a:r>
              <a:rPr lang="en-US" dirty="0"/>
              <a:t>Bifacial solar panels transform sunlight into electrical energy through both sides their structure – there are solar cells on top and bottom panels.</a:t>
            </a:r>
          </a:p>
          <a:p>
            <a:pPr lvl="1"/>
            <a:r>
              <a:rPr lang="en-US" dirty="0"/>
              <a:t>Both light striking their front panels as well as light incident on their rear side after reflection from objects/surfaces around it can create energy</a:t>
            </a:r>
          </a:p>
          <a:p>
            <a:r>
              <a:rPr lang="en-US" dirty="0"/>
              <a:t>Top layer faces sunlight to absorb its rays just like typical solar panel, but the bottom layer absorbs sunlight reflected from surrounding surfaces </a:t>
            </a:r>
          </a:p>
          <a:p>
            <a:pPr lvl="1"/>
            <a:r>
              <a:rPr lang="en-US" dirty="0"/>
              <a:t>Sunlight reflects off of objects at different angles, meaning this can produce a considerable amount of energy even on a cloudy day</a:t>
            </a:r>
          </a:p>
          <a:p>
            <a:r>
              <a:rPr lang="en-US" dirty="0"/>
              <a:t>Large amount of ground reflected radiation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877854-2F42-4AF3-98AB-B2779226E1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0810" y="2407050"/>
            <a:ext cx="3543300" cy="2619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43D8B6-75E5-472D-AB92-6EBBCECA68CF}"/>
              </a:ext>
            </a:extLst>
          </p:cNvPr>
          <p:cNvSpPr txBox="1"/>
          <p:nvPr/>
        </p:nvSpPr>
        <p:spPr>
          <a:xfrm>
            <a:off x="184558" y="6488658"/>
            <a:ext cx="4697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References: [3], [4], [5] : ; Image Reference: [6]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9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35"/>
    </mc:Choice>
    <mc:Fallback xmlns="">
      <p:transition spd="slow" advTm="75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FBE7D4D-F53D-4AB8-B2DA-76443DBC49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62" b="1283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556B95C-9836-48E1-9CC9-99147E9C7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323" y="947047"/>
            <a:ext cx="12027612" cy="1371030"/>
          </a:xfrm>
        </p:spPr>
        <p:txBody>
          <a:bodyPr>
            <a:normAutofit/>
          </a:bodyPr>
          <a:lstStyle/>
          <a:p>
            <a:r>
              <a:rPr lang="en-US" sz="3800" dirty="0"/>
              <a:t>How should bifacial panels be placed?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4E87F-8653-4EF0-8604-FFD1AE7C2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80" y="1823342"/>
            <a:ext cx="6457803" cy="4594236"/>
          </a:xfrm>
        </p:spPr>
        <p:txBody>
          <a:bodyPr>
            <a:normAutofit/>
          </a:bodyPr>
          <a:lstStyle/>
          <a:p>
            <a:r>
              <a:rPr lang="en-US" dirty="0"/>
              <a:t>Modules can be placed at an angle with space beside so sunlight can reflect on bottom</a:t>
            </a:r>
          </a:p>
          <a:p>
            <a:pPr lvl="1"/>
            <a:r>
              <a:rPr lang="en-US" dirty="0"/>
              <a:t>Applications such as patio and parking lot covers; anything that can be tilted</a:t>
            </a:r>
          </a:p>
          <a:p>
            <a:r>
              <a:rPr lang="en-US" dirty="0"/>
              <a:t>Modules can be placed so that one side of the bifacials in an array can face east to capture sunrise rays; the other half can face west to capture sunset rays.</a:t>
            </a:r>
          </a:p>
          <a:p>
            <a:pPr lvl="1"/>
            <a:r>
              <a:rPr lang="en-US" dirty="0"/>
              <a:t>Two peak times – sunrise and sunset  </a:t>
            </a:r>
          </a:p>
          <a:p>
            <a:r>
              <a:rPr lang="en-US" dirty="0"/>
              <a:t>Modules could be placed vertically (standing up) with the same peak times </a:t>
            </a:r>
          </a:p>
          <a:p>
            <a:pPr lvl="1"/>
            <a:r>
              <a:rPr lang="en-US" dirty="0"/>
              <a:t>Advantage is that bad weather won’t block its functioning.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02D3FC-6A4F-4800-A43D-CF957FD95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5769" y="2687409"/>
            <a:ext cx="4524375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B51E5C-3A08-4941-9861-274596B35024}"/>
              </a:ext>
            </a:extLst>
          </p:cNvPr>
          <p:cNvSpPr txBox="1"/>
          <p:nvPr/>
        </p:nvSpPr>
        <p:spPr>
          <a:xfrm>
            <a:off x="243281" y="6417578"/>
            <a:ext cx="470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References: [1], [3], [6]; Image Reference: [6]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3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42"/>
    </mc:Choice>
    <mc:Fallback xmlns="">
      <p:transition spd="slow" advTm="99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FBE7D4D-F53D-4AB8-B2DA-76443DBC49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62" b="1283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556B95C-9836-48E1-9CC9-99147E9C7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987" y="813039"/>
            <a:ext cx="11409027" cy="1371030"/>
          </a:xfrm>
        </p:spPr>
        <p:txBody>
          <a:bodyPr>
            <a:normAutofit/>
          </a:bodyPr>
          <a:lstStyle/>
          <a:p>
            <a:r>
              <a:rPr lang="en-US" sz="4000" dirty="0"/>
              <a:t>How do bifacial solar panels compare to </a:t>
            </a:r>
            <a:r>
              <a:rPr lang="en-US" sz="4000" dirty="0" err="1"/>
              <a:t>monofacial</a:t>
            </a:r>
            <a:r>
              <a:rPr lang="en-US" sz="4000" dirty="0"/>
              <a:t> solar panels?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4E87F-8653-4EF0-8604-FFD1AE7C2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800" y="2292746"/>
            <a:ext cx="5431717" cy="4594236"/>
          </a:xfrm>
        </p:spPr>
        <p:txBody>
          <a:bodyPr>
            <a:normAutofit/>
          </a:bodyPr>
          <a:lstStyle/>
          <a:p>
            <a:r>
              <a:rPr lang="en-US" sz="2400" dirty="0"/>
              <a:t>Can increase efficiency by 11% to 27% </a:t>
            </a:r>
          </a:p>
          <a:p>
            <a:r>
              <a:rPr lang="en-US" sz="2400" dirty="0"/>
              <a:t>Fewer panels are necessary for the same amount of solar energy production</a:t>
            </a:r>
          </a:p>
          <a:p>
            <a:pPr lvl="1"/>
            <a:r>
              <a:rPr lang="en-US" sz="2000" dirty="0"/>
              <a:t>Maximum efficiency for small spaces </a:t>
            </a:r>
          </a:p>
          <a:p>
            <a:r>
              <a:rPr lang="en-US" sz="2400" dirty="0"/>
              <a:t>Limited research due to currently small market (though projected to grow)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B51E5C-3A08-4941-9861-274596B35024}"/>
              </a:ext>
            </a:extLst>
          </p:cNvPr>
          <p:cNvSpPr txBox="1"/>
          <p:nvPr/>
        </p:nvSpPr>
        <p:spPr>
          <a:xfrm>
            <a:off x="243281" y="6417578"/>
            <a:ext cx="470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References: [2], [6]; Image Reference: [6]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521F534-BD7C-4306-96D0-9FD9B948C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18"/>
          <a:stretch/>
        </p:blipFill>
        <p:spPr bwMode="auto">
          <a:xfrm>
            <a:off x="6354415" y="3112316"/>
            <a:ext cx="5872382" cy="380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1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98"/>
    </mc:Choice>
    <mc:Fallback xmlns="">
      <p:transition spd="slow" advTm="73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FBE7D4D-F53D-4AB8-B2DA-76443DBC49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62" b="1283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556B95C-9836-48E1-9CC9-99147E9C7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228" y="922096"/>
            <a:ext cx="11409027" cy="1371030"/>
          </a:xfrm>
        </p:spPr>
        <p:txBody>
          <a:bodyPr>
            <a:normAutofit/>
          </a:bodyPr>
          <a:lstStyle/>
          <a:p>
            <a:r>
              <a:rPr lang="en-US" sz="4000" dirty="0"/>
              <a:t>How do bifacial PV modules perform?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4E87F-8653-4EF0-8604-FFD1AE7C2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54" y="1895921"/>
            <a:ext cx="6457803" cy="4594236"/>
          </a:xfrm>
        </p:spPr>
        <p:txBody>
          <a:bodyPr>
            <a:normAutofit lnSpcReduction="10000"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 was a study conducted in 2012 by IEEE that modeled the behavior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of the Sanyo bifacial PV modules (Model # HIP-195DA3).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 previous information was known about the energy production of the back side of the panel other than a general rating </a:t>
            </a:r>
          </a:p>
          <a:p>
            <a:pPr lvl="1"/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power-voltage curve under a solar irradiance of 950 W/m</a:t>
            </a:r>
            <a:r>
              <a:rPr lang="en-US" sz="16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was measured (at 135˚F) and concluded that the back side of the panel was around 15% less efficient than the front side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Solar Irradiance over time was measured; the two peak sunlight hours are clear on the plot to the right. </a:t>
            </a:r>
          </a:p>
          <a:p>
            <a:pPr lvl="1"/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600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total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600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array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600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diffuse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600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reflect</a:t>
            </a:r>
            <a:r>
              <a:rPr lang="en-US" sz="16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where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lang="en-US" sz="1600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array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is the direct-beam radiation,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lang="en-US" sz="1600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diffuse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is the diffuse radiation, and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lang="en-US" sz="1600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reflect</a:t>
            </a:r>
            <a:r>
              <a:rPr lang="en-US" sz="16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pPr lvl="1"/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Clearly, a panel with shading/less sun would get less direct beam radiation and more reflected radiation (shown in red) </a:t>
            </a:r>
            <a:endParaRPr lang="en-US" sz="1600" baseline="-25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B51E5C-3A08-4941-9861-274596B35024}"/>
              </a:ext>
            </a:extLst>
          </p:cNvPr>
          <p:cNvSpPr txBox="1"/>
          <p:nvPr/>
        </p:nvSpPr>
        <p:spPr>
          <a:xfrm>
            <a:off x="243281" y="6417578"/>
            <a:ext cx="470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References: [1], [3], [6]; Image Reference: [3]</a:t>
            </a:r>
          </a:p>
        </p:txBody>
      </p:sp>
      <p:pic>
        <p:nvPicPr>
          <p:cNvPr id="7" name="Picture 6" descr="Fig. 5: - Measured and calculated solar irradiance striking east and west sides of the PV array (May 30, 2011)">
            <a:extLst>
              <a:ext uri="{FF2B5EF4-FFF2-40B4-BE49-F238E27FC236}">
                <a16:creationId xmlns:a16="http://schemas.microsoft.com/office/drawing/2014/main" id="{ED729B21-C1FC-4334-AA6D-1883CD515F1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96" y="2293126"/>
            <a:ext cx="4025265" cy="3331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6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081"/>
    </mc:Choice>
    <mc:Fallback xmlns="">
      <p:transition spd="slow" advTm="173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FBE7D4D-F53D-4AB8-B2DA-76443DBC49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62" b="12838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556B95C-9836-48E1-9CC9-99147E9C7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88" y="922096"/>
            <a:ext cx="12027592" cy="1371030"/>
          </a:xfrm>
        </p:spPr>
        <p:txBody>
          <a:bodyPr>
            <a:normAutofit/>
          </a:bodyPr>
          <a:lstStyle/>
          <a:p>
            <a:r>
              <a:rPr lang="en-US" sz="3800" dirty="0"/>
              <a:t>How do bifacial PV modules perform (cont.)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A4EC310-6E89-4BC5-B011-1888F2F397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631700" y="2293126"/>
            <a:ext cx="5124072" cy="3455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B51E5C-3A08-4941-9861-274596B35024}"/>
              </a:ext>
            </a:extLst>
          </p:cNvPr>
          <p:cNvSpPr txBox="1"/>
          <p:nvPr/>
        </p:nvSpPr>
        <p:spPr>
          <a:xfrm>
            <a:off x="243281" y="6417578"/>
            <a:ext cx="470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References: [3]; Image Reference: [3]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5559C4-4CA0-4A75-A584-CC8212A95753}"/>
              </a:ext>
            </a:extLst>
          </p:cNvPr>
          <p:cNvSpPr txBox="1"/>
          <p:nvPr/>
        </p:nvSpPr>
        <p:spPr>
          <a:xfrm>
            <a:off x="442184" y="1790039"/>
            <a:ext cx="575330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same IEEE study, the east facing modules experienced up to four centimeters of shading across their panels throughout hours of the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photo on the right shows the shading (caused by the metal bar on the structural foundation).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Shading can decrease energy production significantly, and this consequence is directly seen on the plot on the previous slide.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part of the reason that the east facing panel does not match calculated values  </a:t>
            </a:r>
          </a:p>
        </p:txBody>
      </p:sp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3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91"/>
    </mc:Choice>
    <mc:Fallback xmlns="">
      <p:transition spd="slow" advTm="48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FBE7D4D-F53D-4AB8-B2DA-76443DBC49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62" b="1283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556B95C-9836-48E1-9CC9-99147E9C7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4E87F-8653-4EF0-8604-FFD1AE7C2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4531" y="1708835"/>
            <a:ext cx="8863243" cy="5001758"/>
          </a:xfrm>
        </p:spPr>
        <p:txBody>
          <a:bodyPr>
            <a:normAutofit/>
          </a:bodyPr>
          <a:lstStyle/>
          <a:p>
            <a:pPr marL="0" marR="0" indent="0">
              <a:buNone/>
            </a:pP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Gambone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S. (n.d.). What Are Bifacial Solar Panels. Retrieved November 18, 2020, from 	</a:t>
            </a:r>
            <a:r>
              <a:rPr lang="en-US" sz="1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https://www.paradisesolarenergy.com/blog/what-are-bifacial-solar-panels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buNone/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Garner, R. (2015, April 03). Solar Irradiance. Retrieved November 18, 2020, from	https://www.nasa.gov/mission_pages/sdo/science/solar-irradiance.html</a:t>
            </a:r>
          </a:p>
          <a:p>
            <a:pPr marL="0" marR="0" indent="0">
              <a:buNone/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Johnson, J., Yoon, D., &amp;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Baghzouz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Y. (2012). Modeling and analysis of a bifacial grid-connected 	photovoltaic system. 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2012 IEEE Power and Energy Society General Meeting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	doi:10.1109/pesgm.2012.6345266</a:t>
            </a:r>
          </a:p>
          <a:p>
            <a:pPr marL="0" marR="0" indent="0">
              <a:buNone/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Marion, B.,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MacAlpine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S., &amp;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Deline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C. (2017, June 25). A Practical Irradiance Model for Bifacial PV 	Modules. Retrieved November 18, 2020, from 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https://www.nrel.gov/docs/fy17osti/67847.pdf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dirty="0">
                <a:latin typeface="Times New Roman" panose="02020603050405020304" pitchFamily="18" charset="0"/>
              </a:rPr>
              <a:t>Pickerel, K. (2019, April 09). What are bifacial solar modules and how do they work? Retrieved 	November 15, 2020, from </a:t>
            </a:r>
            <a:r>
              <a:rPr lang="en-US" sz="1600" dirty="0">
                <a:latin typeface="Times New Roman" panose="02020603050405020304" pitchFamily="18" charset="0"/>
                <a:hlinkClick r:id="rId7"/>
              </a:rPr>
              <a:t>https://www.solarpowerworldonline.com/2018/04/what-are-bifacial-</a:t>
            </a:r>
            <a:r>
              <a:rPr lang="en-US" sz="1600" dirty="0">
                <a:latin typeface="Times New Roman" panose="02020603050405020304" pitchFamily="18" charset="0"/>
              </a:rPr>
              <a:t>	solar-modules/</a:t>
            </a:r>
          </a:p>
          <a:p>
            <a:pPr marL="0" marR="0" indent="0">
              <a:buNone/>
            </a:pPr>
            <a:r>
              <a:rPr lang="en-US" sz="1600" dirty="0" err="1">
                <a:latin typeface="Times New Roman" panose="02020603050405020304" pitchFamily="18" charset="0"/>
              </a:rPr>
              <a:t>SolarMag</a:t>
            </a:r>
            <a:r>
              <a:rPr lang="en-US" sz="1600" dirty="0">
                <a:latin typeface="Times New Roman" panose="02020603050405020304" pitchFamily="18" charset="0"/>
              </a:rPr>
              <a:t>. (2020, March 01). Bifacial Solar Panels: Residential Uses and Trends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Retrieved November 	10-20, 2020, from </a:t>
            </a:r>
            <a:r>
              <a:rPr lang="en-US" sz="1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https://solarmagazine.com/solar-panels/bifacial-solar-panels/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BEAA12-3EFB-475D-9063-4A1924F48B21}"/>
              </a:ext>
            </a:extLst>
          </p:cNvPr>
          <p:cNvSpPr txBox="1"/>
          <p:nvPr/>
        </p:nvSpPr>
        <p:spPr>
          <a:xfrm>
            <a:off x="884056" y="1317941"/>
            <a:ext cx="851328" cy="2171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US" sz="1600" dirty="0">
                <a:latin typeface="Times New Roman" panose="02020603050405020304" pitchFamily="18" charset="0"/>
              </a:rPr>
              <a:t>[1]</a:t>
            </a:r>
          </a:p>
          <a:p>
            <a:pPr>
              <a:lnSpc>
                <a:spcPct val="300000"/>
              </a:lnSpc>
            </a:pPr>
            <a:r>
              <a:rPr lang="en-US" sz="1600" dirty="0">
                <a:latin typeface="Times New Roman" panose="02020603050405020304" pitchFamily="18" charset="0"/>
              </a:rPr>
              <a:t>[2]</a:t>
            </a:r>
          </a:p>
          <a:p>
            <a:pPr>
              <a:lnSpc>
                <a:spcPct val="300000"/>
              </a:lnSpc>
            </a:pPr>
            <a:r>
              <a:rPr lang="en-US" sz="1600" dirty="0">
                <a:latin typeface="Times New Roman" panose="02020603050405020304" pitchFamily="18" charset="0"/>
              </a:rPr>
              <a:t>[3]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E549DC-2519-4F23-A038-EC4572A50A9F}"/>
              </a:ext>
            </a:extLst>
          </p:cNvPr>
          <p:cNvSpPr txBox="1"/>
          <p:nvPr/>
        </p:nvSpPr>
        <p:spPr>
          <a:xfrm>
            <a:off x="887225" y="3785317"/>
            <a:ext cx="567306" cy="143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US" sz="1600" dirty="0">
                <a:latin typeface="Times New Roman" panose="02020603050405020304" pitchFamily="18" charset="0"/>
              </a:rPr>
              <a:t>[4]</a:t>
            </a:r>
          </a:p>
          <a:p>
            <a:pPr>
              <a:lnSpc>
                <a:spcPct val="300000"/>
              </a:lnSpc>
            </a:pPr>
            <a:r>
              <a:rPr lang="en-US" sz="1600" dirty="0">
                <a:latin typeface="Times New Roman" panose="02020603050405020304" pitchFamily="18" charset="0"/>
              </a:rPr>
              <a:t>[5]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5B4C1-5EB4-4A9E-A520-2B9EAF28311D}"/>
              </a:ext>
            </a:extLst>
          </p:cNvPr>
          <p:cNvSpPr txBox="1"/>
          <p:nvPr/>
        </p:nvSpPr>
        <p:spPr>
          <a:xfrm>
            <a:off x="884056" y="5853535"/>
            <a:ext cx="57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[6]</a:t>
            </a:r>
          </a:p>
        </p:txBody>
      </p:sp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4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83"/>
    </mc:Choice>
    <mc:Fallback xmlns="">
      <p:transition spd="slow" advTm="14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</TotalTime>
  <Words>1055</Words>
  <Application>Microsoft Office PowerPoint</Application>
  <PresentationFormat>Widescreen</PresentationFormat>
  <Paragraphs>66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Calisto MT</vt:lpstr>
      <vt:lpstr>Times New Roman</vt:lpstr>
      <vt:lpstr>Univers Condensed</vt:lpstr>
      <vt:lpstr>ChronicleVTI</vt:lpstr>
      <vt:lpstr>Bifacial Photovoltaic modules</vt:lpstr>
      <vt:lpstr>Bifacial photovoltaic modules: Agenda</vt:lpstr>
      <vt:lpstr>general overview  </vt:lpstr>
      <vt:lpstr>How do bifacial solar panels work?  </vt:lpstr>
      <vt:lpstr>How should bifacial panels be placed?</vt:lpstr>
      <vt:lpstr>How do bifacial solar panels compare to monofacial solar panels?</vt:lpstr>
      <vt:lpstr>How do bifacial PV modules perform?</vt:lpstr>
      <vt:lpstr>How do bifacial PV modules perform (cont.)</vt:lpstr>
      <vt:lpstr>References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Bifacial Photovoltaic modules</dc:title>
  <dc:creator>Baker Student</dc:creator>
  <cp:lastModifiedBy>Baker Student</cp:lastModifiedBy>
  <cp:revision>24</cp:revision>
  <dcterms:created xsi:type="dcterms:W3CDTF">2020-11-23T05:52:31Z</dcterms:created>
  <dcterms:modified xsi:type="dcterms:W3CDTF">2020-11-24T06:10:49Z</dcterms:modified>
</cp:coreProperties>
</file>