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
  </p:notesMasterIdLst>
  <p:sldIdLst>
    <p:sldId id="256" r:id="rId2"/>
    <p:sldId id="261" r:id="rId3"/>
    <p:sldId id="259" r:id="rId4"/>
    <p:sldId id="258" r:id="rId5"/>
    <p:sldId id="262" r:id="rId6"/>
    <p:sldId id="260"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Student" initials="BS" lastIdx="2" clrIdx="0">
    <p:extLst>
      <p:ext uri="{19B8F6BF-5375-455C-9EA6-DF929625EA0E}">
        <p15:presenceInfo xmlns:p15="http://schemas.microsoft.com/office/powerpoint/2012/main" userId="Baker Stud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E1C52-18CF-4BA7-B5FF-E121FED3B842}" type="datetimeFigureOut">
              <a:rPr lang="en-US" smtClean="0"/>
              <a:t>11/30/2020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DBBFB-FCDC-41B8-9883-EBA5CAD232CD}" type="slidenum">
              <a:rPr lang="en-US" smtClean="0"/>
              <a:t>‹#›</a:t>
            </a:fld>
            <a:endParaRPr lang="en-US"/>
          </a:p>
        </p:txBody>
      </p:sp>
    </p:spTree>
    <p:extLst>
      <p:ext uri="{BB962C8B-B14F-4D97-AF65-F5344CB8AC3E}">
        <p14:creationId xmlns:p14="http://schemas.microsoft.com/office/powerpoint/2010/main" val="148696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Tachycardia or SR?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A6DBBFB-FCDC-41B8-9883-EBA5CAD232CD}" type="slidenum">
              <a:rPr lang="en-US" smtClean="0"/>
              <a:t>2</a:t>
            </a:fld>
            <a:endParaRPr lang="en-US"/>
          </a:p>
        </p:txBody>
      </p:sp>
    </p:spTree>
    <p:extLst>
      <p:ext uri="{BB962C8B-B14F-4D97-AF65-F5344CB8AC3E}">
        <p14:creationId xmlns:p14="http://schemas.microsoft.com/office/powerpoint/2010/main" val="416768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DBBFB-FCDC-41B8-9883-EBA5CAD232CD}" type="slidenum">
              <a:rPr lang="en-US" smtClean="0"/>
              <a:t>3</a:t>
            </a:fld>
            <a:endParaRPr lang="en-US"/>
          </a:p>
        </p:txBody>
      </p:sp>
    </p:spTree>
    <p:extLst>
      <p:ext uri="{BB962C8B-B14F-4D97-AF65-F5344CB8AC3E}">
        <p14:creationId xmlns:p14="http://schemas.microsoft.com/office/powerpoint/2010/main" val="416954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Is the patient already in tachycardia, we might see eccentric activation like shown In this picture. Going from CS 1 to 10. since starts at 1, probably in the left side</a:t>
            </a:r>
          </a:p>
        </p:txBody>
      </p:sp>
      <p:sp>
        <p:nvSpPr>
          <p:cNvPr id="4" name="Slide Number Placeholder 3"/>
          <p:cNvSpPr>
            <a:spLocks noGrp="1"/>
          </p:cNvSpPr>
          <p:nvPr>
            <p:ph type="sldNum" sz="quarter" idx="5"/>
          </p:nvPr>
        </p:nvSpPr>
        <p:spPr/>
        <p:txBody>
          <a:bodyPr/>
          <a:lstStyle/>
          <a:p>
            <a:fld id="{2A6DBBFB-FCDC-41B8-9883-EBA5CAD232CD}" type="slidenum">
              <a:rPr lang="en-US" smtClean="0"/>
              <a:t>4</a:t>
            </a:fld>
            <a:endParaRPr lang="en-US"/>
          </a:p>
        </p:txBody>
      </p:sp>
    </p:spTree>
    <p:extLst>
      <p:ext uri="{BB962C8B-B14F-4D97-AF65-F5344CB8AC3E}">
        <p14:creationId xmlns:p14="http://schemas.microsoft.com/office/powerpoint/2010/main" val="212639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D0DE10-EBBC-4735-BA3C-C4B5920672CE}"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232549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0DE10-EBBC-4735-BA3C-C4B5920672CE}"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243104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D0DE10-EBBC-4735-BA3C-C4B5920672CE}"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266678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D0DE10-EBBC-4735-BA3C-C4B5920672CE}"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74A-FCF2-4730-9ED4-7EBC2C9CAFF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85069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D0DE10-EBBC-4735-BA3C-C4B5920672CE}"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4291040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D0DE10-EBBC-4735-BA3C-C4B5920672CE}" type="datetimeFigureOut">
              <a:rPr lang="en-US" smtClean="0"/>
              <a:t>11/30/2020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707284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D0DE10-EBBC-4735-BA3C-C4B5920672CE}" type="datetimeFigureOut">
              <a:rPr lang="en-US" smtClean="0"/>
              <a:t>11/30/2020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384976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D0DE10-EBBC-4735-BA3C-C4B5920672CE}"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2675027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D0DE10-EBBC-4735-BA3C-C4B5920672CE}"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405545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2D0DE10-EBBC-4735-BA3C-C4B5920672CE}"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199364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D0DE10-EBBC-4735-BA3C-C4B5920672CE}"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177376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D0DE10-EBBC-4735-BA3C-C4B5920672CE}"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307800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D0DE10-EBBC-4735-BA3C-C4B5920672CE}" type="datetimeFigureOut">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327798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2D0DE10-EBBC-4735-BA3C-C4B5920672CE}" type="datetimeFigureOut">
              <a:rPr lang="en-US" smtClean="0"/>
              <a:t>11/30/2020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382895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2D0DE10-EBBC-4735-BA3C-C4B5920672CE}" type="datetimeFigureOut">
              <a:rPr lang="en-US" smtClean="0"/>
              <a:t>11/30/2020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171878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2D0DE10-EBBC-4735-BA3C-C4B5920672CE}" type="datetimeFigureOut">
              <a:rPr lang="en-US" smtClean="0"/>
              <a:t>11/30/2020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371073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0DE10-EBBC-4735-BA3C-C4B5920672CE}"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C974A-FCF2-4730-9ED4-7EBC2C9CAFFE}" type="slidenum">
              <a:rPr lang="en-US" smtClean="0"/>
              <a:t>‹#›</a:t>
            </a:fld>
            <a:endParaRPr lang="en-US"/>
          </a:p>
        </p:txBody>
      </p:sp>
    </p:spTree>
    <p:extLst>
      <p:ext uri="{BB962C8B-B14F-4D97-AF65-F5344CB8AC3E}">
        <p14:creationId xmlns:p14="http://schemas.microsoft.com/office/powerpoint/2010/main" val="309342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2D0DE10-EBBC-4735-BA3C-C4B5920672CE}" type="datetimeFigureOut">
              <a:rPr lang="en-US" smtClean="0"/>
              <a:t>11/30/2020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93C974A-FCF2-4730-9ED4-7EBC2C9CAFFE}" type="slidenum">
              <a:rPr lang="en-US" smtClean="0"/>
              <a:t>‹#›</a:t>
            </a:fld>
            <a:endParaRPr lang="en-US"/>
          </a:p>
        </p:txBody>
      </p:sp>
    </p:spTree>
    <p:extLst>
      <p:ext uri="{BB962C8B-B14F-4D97-AF65-F5344CB8AC3E}">
        <p14:creationId xmlns:p14="http://schemas.microsoft.com/office/powerpoint/2010/main" val="319696478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EAE9-0F9A-4C6D-B7A5-901D39C98987}"/>
              </a:ext>
            </a:extLst>
          </p:cNvPr>
          <p:cNvSpPr>
            <a:spLocks noGrp="1"/>
          </p:cNvSpPr>
          <p:nvPr>
            <p:ph type="ctrTitle"/>
          </p:nvPr>
        </p:nvSpPr>
        <p:spPr>
          <a:xfrm>
            <a:off x="1154954" y="1070296"/>
            <a:ext cx="8825658" cy="3329581"/>
          </a:xfrm>
        </p:spPr>
        <p:txBody>
          <a:bodyPr/>
          <a:lstStyle/>
          <a:p>
            <a:r>
              <a:rPr lang="en-US" dirty="0"/>
              <a:t>AVRT</a:t>
            </a:r>
          </a:p>
        </p:txBody>
      </p:sp>
      <p:sp>
        <p:nvSpPr>
          <p:cNvPr id="3" name="Subtitle 2">
            <a:extLst>
              <a:ext uri="{FF2B5EF4-FFF2-40B4-BE49-F238E27FC236}">
                <a16:creationId xmlns:a16="http://schemas.microsoft.com/office/drawing/2014/main" id="{45EE35E9-94DF-4571-9AD6-C9247D445364}"/>
              </a:ext>
            </a:extLst>
          </p:cNvPr>
          <p:cNvSpPr>
            <a:spLocks noGrp="1"/>
          </p:cNvSpPr>
          <p:nvPr>
            <p:ph type="subTitle" idx="1"/>
          </p:nvPr>
        </p:nvSpPr>
        <p:spPr>
          <a:xfrm>
            <a:off x="1154954" y="4399877"/>
            <a:ext cx="8903445" cy="1229137"/>
          </a:xfrm>
        </p:spPr>
        <p:txBody>
          <a:bodyPr>
            <a:normAutofit lnSpcReduction="10000"/>
          </a:bodyPr>
          <a:lstStyle/>
          <a:p>
            <a:r>
              <a:rPr lang="en-US" dirty="0"/>
              <a:t>Atrial ventricular Reentrant tachycardia </a:t>
            </a:r>
          </a:p>
          <a:p>
            <a:endParaRPr lang="en-US" dirty="0"/>
          </a:p>
          <a:p>
            <a:r>
              <a:rPr lang="en-US" dirty="0"/>
              <a:t>Jazmine </a:t>
            </a:r>
            <a:r>
              <a:rPr lang="en-US" dirty="0" err="1"/>
              <a:t>Boloor</a:t>
            </a:r>
            <a:endParaRPr lang="en-US" dirty="0"/>
          </a:p>
        </p:txBody>
      </p:sp>
    </p:spTree>
    <p:extLst>
      <p:ext uri="{BB962C8B-B14F-4D97-AF65-F5344CB8AC3E}">
        <p14:creationId xmlns:p14="http://schemas.microsoft.com/office/powerpoint/2010/main" val="38409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06E7-0D3F-463A-B9D4-AE159B6F5C77}"/>
              </a:ext>
            </a:extLst>
          </p:cNvPr>
          <p:cNvSpPr>
            <a:spLocks noGrp="1"/>
          </p:cNvSpPr>
          <p:nvPr>
            <p:ph type="title"/>
          </p:nvPr>
        </p:nvSpPr>
        <p:spPr/>
        <p:txBody>
          <a:bodyPr/>
          <a:lstStyle/>
          <a:p>
            <a:r>
              <a:rPr lang="en-US" dirty="0"/>
              <a:t>PATIENT IN AVRT: EKG</a:t>
            </a:r>
          </a:p>
        </p:txBody>
      </p:sp>
      <p:pic>
        <p:nvPicPr>
          <p:cNvPr id="4" name="Content Placeholder 3">
            <a:extLst>
              <a:ext uri="{FF2B5EF4-FFF2-40B4-BE49-F238E27FC236}">
                <a16:creationId xmlns:a16="http://schemas.microsoft.com/office/drawing/2014/main" id="{94AB5786-CDC5-4957-A530-2BDD04FA85D1}"/>
              </a:ext>
            </a:extLst>
          </p:cNvPr>
          <p:cNvPicPr>
            <a:picLocks noGrp="1" noChangeAspect="1"/>
          </p:cNvPicPr>
          <p:nvPr>
            <p:ph idx="1"/>
          </p:nvPr>
        </p:nvPicPr>
        <p:blipFill rotWithShape="1">
          <a:blip r:embed="rId3"/>
          <a:srcRect r="70122"/>
          <a:stretch/>
        </p:blipFill>
        <p:spPr>
          <a:xfrm>
            <a:off x="8810625" y="1375075"/>
            <a:ext cx="2571386" cy="5044832"/>
          </a:xfrm>
          <a:prstGeom prst="rect">
            <a:avLst/>
          </a:prstGeom>
        </p:spPr>
      </p:pic>
      <p:sp>
        <p:nvSpPr>
          <p:cNvPr id="6" name="TextBox 5">
            <a:extLst>
              <a:ext uri="{FF2B5EF4-FFF2-40B4-BE49-F238E27FC236}">
                <a16:creationId xmlns:a16="http://schemas.microsoft.com/office/drawing/2014/main" id="{2B197031-0C24-4FB3-80C1-05229E81E87D}"/>
              </a:ext>
            </a:extLst>
          </p:cNvPr>
          <p:cNvSpPr txBox="1"/>
          <p:nvPr/>
        </p:nvSpPr>
        <p:spPr>
          <a:xfrm>
            <a:off x="495663" y="1443841"/>
            <a:ext cx="7964895" cy="3970318"/>
          </a:xfrm>
          <a:prstGeom prst="rect">
            <a:avLst/>
          </a:prstGeom>
          <a:noFill/>
        </p:spPr>
        <p:txBody>
          <a:bodyPr wrap="square" rtlCol="0">
            <a:spAutoFit/>
          </a:bodyPr>
          <a:lstStyle/>
          <a:p>
            <a:pPr marL="285750" indent="-285750">
              <a:buFont typeface="Arial" panose="020B0604020202020204" pitchFamily="34" charset="0"/>
              <a:buChar char="•"/>
            </a:pPr>
            <a:r>
              <a:rPr lang="en-US" sz="2100" dirty="0"/>
              <a:t>DELTA WAVE: </a:t>
            </a:r>
          </a:p>
          <a:p>
            <a:pPr marL="742950" lvl="1" indent="-285750">
              <a:buFont typeface="Arial" panose="020B0604020202020204" pitchFamily="34" charset="0"/>
              <a:buChar char="•"/>
            </a:pPr>
            <a:r>
              <a:rPr lang="en-US" sz="2100" dirty="0"/>
              <a:t>SA node triggers, sends signal to AV node and accessory pathway</a:t>
            </a:r>
          </a:p>
          <a:p>
            <a:pPr marL="742950" lvl="1" indent="-285750">
              <a:buFont typeface="Arial" panose="020B0604020202020204" pitchFamily="34" charset="0"/>
              <a:buChar char="•"/>
            </a:pPr>
            <a:r>
              <a:rPr lang="en-US" sz="2100" dirty="0"/>
              <a:t>AV node has a safeguard to slow the signal down so the ventricles can fill. Accessory pathway doesn’t have safeguard, meaning the signal can very quickly travel from the atria down, depolarizing the ventricles. This creates a slurred upstroke, as the P wave is closely coupled with the QRS. Once the signal gets through the AV node, it travels very quickly through the circuit of the heart and up the accessory pathway, creating a sharp downwards wave as the ventricles depolarize. </a:t>
            </a:r>
          </a:p>
        </p:txBody>
      </p:sp>
    </p:spTree>
    <p:extLst>
      <p:ext uri="{BB962C8B-B14F-4D97-AF65-F5344CB8AC3E}">
        <p14:creationId xmlns:p14="http://schemas.microsoft.com/office/powerpoint/2010/main" val="175352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52D30-E8C1-4730-931A-C0C570D4BF94}"/>
              </a:ext>
            </a:extLst>
          </p:cNvPr>
          <p:cNvSpPr>
            <a:spLocks noGrp="1"/>
          </p:cNvSpPr>
          <p:nvPr>
            <p:ph type="title"/>
          </p:nvPr>
        </p:nvSpPr>
        <p:spPr/>
        <p:txBody>
          <a:bodyPr/>
          <a:lstStyle/>
          <a:p>
            <a:r>
              <a:rPr lang="en-US" dirty="0"/>
              <a:t>PATIENT IN AVRT: EKG (CONT)</a:t>
            </a:r>
          </a:p>
        </p:txBody>
      </p:sp>
      <p:sp>
        <p:nvSpPr>
          <p:cNvPr id="3" name="Content Placeholder 2">
            <a:extLst>
              <a:ext uri="{FF2B5EF4-FFF2-40B4-BE49-F238E27FC236}">
                <a16:creationId xmlns:a16="http://schemas.microsoft.com/office/drawing/2014/main" id="{5F4D82F0-A6B2-4D2C-BB77-DE94968C4DC6}"/>
              </a:ext>
            </a:extLst>
          </p:cNvPr>
          <p:cNvSpPr>
            <a:spLocks noGrp="1"/>
          </p:cNvSpPr>
          <p:nvPr>
            <p:ph idx="1"/>
          </p:nvPr>
        </p:nvSpPr>
        <p:spPr>
          <a:xfrm>
            <a:off x="518691" y="1730059"/>
            <a:ext cx="5139159" cy="4552034"/>
          </a:xfrm>
        </p:spPr>
        <p:txBody>
          <a:bodyPr>
            <a:normAutofit fontScale="92500" lnSpcReduction="10000"/>
          </a:bodyPr>
          <a:lstStyle/>
          <a:p>
            <a:r>
              <a:rPr lang="en-US" sz="2400" dirty="0"/>
              <a:t>Circuit: </a:t>
            </a:r>
          </a:p>
          <a:p>
            <a:pPr marL="742950" lvl="1" indent="-285750">
              <a:buFont typeface="Arial" panose="020B0604020202020204" pitchFamily="34" charset="0"/>
              <a:buChar char="•"/>
            </a:pPr>
            <a:r>
              <a:rPr lang="en-US" sz="2000" dirty="0"/>
              <a:t>Orthodromic: from atria, down AV node to ventricles, up accessory pathway</a:t>
            </a:r>
          </a:p>
          <a:p>
            <a:pPr lvl="2" indent="-285750">
              <a:buFont typeface="Arial" panose="020B0604020202020204" pitchFamily="34" charset="0"/>
              <a:buChar char="•"/>
            </a:pPr>
            <a:r>
              <a:rPr lang="en-US" sz="1800" dirty="0"/>
              <a:t>Antegrade </a:t>
            </a:r>
          </a:p>
          <a:p>
            <a:pPr lvl="2" indent="-285750">
              <a:buFont typeface="Arial" panose="020B0604020202020204" pitchFamily="34" charset="0"/>
              <a:buChar char="•"/>
            </a:pPr>
            <a:r>
              <a:rPr lang="en-US" sz="1800" dirty="0"/>
              <a:t>Manifest pathway or concealed pathway</a:t>
            </a:r>
          </a:p>
          <a:p>
            <a:pPr marL="742950" lvl="1" indent="-285750">
              <a:buFont typeface="Arial" panose="020B0604020202020204" pitchFamily="34" charset="0"/>
              <a:buChar char="•"/>
            </a:pPr>
            <a:r>
              <a:rPr lang="en-US" sz="2000" dirty="0"/>
              <a:t>Antidromic: from atria, down accessory pathway to ventricles, up AV Node</a:t>
            </a:r>
          </a:p>
          <a:p>
            <a:pPr lvl="2" indent="-285750">
              <a:buFont typeface="Arial" panose="020B0604020202020204" pitchFamily="34" charset="0"/>
              <a:buChar char="•"/>
            </a:pPr>
            <a:r>
              <a:rPr lang="en-US" sz="1800" dirty="0"/>
              <a:t>Retrograde </a:t>
            </a:r>
          </a:p>
          <a:p>
            <a:pPr lvl="2" indent="-285750">
              <a:buFont typeface="Arial" panose="020B0604020202020204" pitchFamily="34" charset="0"/>
              <a:buChar char="•"/>
            </a:pPr>
            <a:r>
              <a:rPr lang="en-US" sz="1800" dirty="0"/>
              <a:t>Delta wave</a:t>
            </a:r>
          </a:p>
          <a:p>
            <a:pPr lvl="2" indent="-285750">
              <a:buFont typeface="Arial" panose="020B0604020202020204" pitchFamily="34" charset="0"/>
              <a:buChar char="•"/>
            </a:pPr>
            <a:r>
              <a:rPr lang="en-US" sz="1800" dirty="0"/>
              <a:t>Manifest pathway</a:t>
            </a:r>
          </a:p>
          <a:p>
            <a:pPr marL="857250" lvl="2" indent="0">
              <a:buNone/>
            </a:pPr>
            <a:endParaRPr lang="en-US" dirty="0"/>
          </a:p>
          <a:p>
            <a:endParaRPr lang="en-US" dirty="0"/>
          </a:p>
          <a:p>
            <a:endParaRPr lang="en-US" dirty="0"/>
          </a:p>
          <a:p>
            <a:pPr marL="0" indent="0">
              <a:buNone/>
            </a:pPr>
            <a:endParaRPr lang="en-US" dirty="0"/>
          </a:p>
        </p:txBody>
      </p:sp>
      <p:pic>
        <p:nvPicPr>
          <p:cNvPr id="5" name="Content Placeholder 3">
            <a:extLst>
              <a:ext uri="{FF2B5EF4-FFF2-40B4-BE49-F238E27FC236}">
                <a16:creationId xmlns:a16="http://schemas.microsoft.com/office/drawing/2014/main" id="{07DE2A93-B3DC-495D-A302-2C8C8980DD79}"/>
              </a:ext>
            </a:extLst>
          </p:cNvPr>
          <p:cNvPicPr>
            <a:picLocks noChangeAspect="1"/>
          </p:cNvPicPr>
          <p:nvPr/>
        </p:nvPicPr>
        <p:blipFill rotWithShape="1">
          <a:blip r:embed="rId3"/>
          <a:srcRect l="30933"/>
          <a:stretch/>
        </p:blipFill>
        <p:spPr>
          <a:xfrm>
            <a:off x="6438900" y="1572627"/>
            <a:ext cx="5391166" cy="4575480"/>
          </a:xfrm>
          <a:prstGeom prst="rect">
            <a:avLst/>
          </a:prstGeom>
        </p:spPr>
      </p:pic>
    </p:spTree>
    <p:extLst>
      <p:ext uri="{BB962C8B-B14F-4D97-AF65-F5344CB8AC3E}">
        <p14:creationId xmlns:p14="http://schemas.microsoft.com/office/powerpoint/2010/main" val="398082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E006E7-0D3F-463A-B9D4-AE159B6F5C77}"/>
              </a:ext>
            </a:extLst>
          </p:cNvPr>
          <p:cNvSpPr>
            <a:spLocks noGrp="1"/>
          </p:cNvSpPr>
          <p:nvPr>
            <p:ph type="title"/>
          </p:nvPr>
        </p:nvSpPr>
        <p:spPr>
          <a:xfrm>
            <a:off x="648931" y="629266"/>
            <a:ext cx="3770669" cy="1622321"/>
          </a:xfrm>
        </p:spPr>
        <p:txBody>
          <a:bodyPr vert="horz" lIns="91440" tIns="45720" rIns="91440" bIns="45720" rtlCol="0">
            <a:normAutofit/>
          </a:bodyPr>
          <a:lstStyle/>
          <a:p>
            <a:r>
              <a:rPr lang="en-US" b="0" i="0" kern="1200" dirty="0">
                <a:solidFill>
                  <a:srgbClr val="EBEBEB"/>
                </a:solidFill>
                <a:latin typeface="+mj-lt"/>
                <a:ea typeface="+mj-ea"/>
                <a:cs typeface="+mj-cs"/>
              </a:rPr>
              <a:t>PATIENT IN AVRT: EMG</a:t>
            </a:r>
          </a:p>
        </p:txBody>
      </p:sp>
      <p:sp>
        <p:nvSpPr>
          <p:cNvPr id="3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8" name="Freeform: Shape 37">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Content Placeholder 3">
            <a:extLst>
              <a:ext uri="{FF2B5EF4-FFF2-40B4-BE49-F238E27FC236}">
                <a16:creationId xmlns:a16="http://schemas.microsoft.com/office/drawing/2014/main" id="{6E486859-F622-4FF7-B90C-A9FB9CDCB3D0}"/>
              </a:ext>
            </a:extLst>
          </p:cNvPr>
          <p:cNvPicPr>
            <a:picLocks noChangeAspect="1"/>
          </p:cNvPicPr>
          <p:nvPr/>
        </p:nvPicPr>
        <p:blipFill>
          <a:blip r:embed="rId3"/>
          <a:stretch>
            <a:fillRect/>
          </a:stretch>
        </p:blipFill>
        <p:spPr>
          <a:xfrm>
            <a:off x="5840963" y="1532772"/>
            <a:ext cx="6241919" cy="4353738"/>
          </a:xfrm>
          <a:prstGeom prst="rect">
            <a:avLst/>
          </a:prstGeom>
          <a:effectLst/>
        </p:spPr>
      </p:pic>
      <p:sp>
        <p:nvSpPr>
          <p:cNvPr id="40" name="Rectangle 39">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Content Placeholder 30">
            <a:extLst>
              <a:ext uri="{FF2B5EF4-FFF2-40B4-BE49-F238E27FC236}">
                <a16:creationId xmlns:a16="http://schemas.microsoft.com/office/drawing/2014/main" id="{2F1078D6-ABDF-486F-856C-FBB176D7B258}"/>
              </a:ext>
            </a:extLst>
          </p:cNvPr>
          <p:cNvSpPr>
            <a:spLocks noGrp="1"/>
          </p:cNvSpPr>
          <p:nvPr>
            <p:ph idx="1"/>
          </p:nvPr>
        </p:nvSpPr>
        <p:spPr>
          <a:xfrm>
            <a:off x="648930" y="2251587"/>
            <a:ext cx="4818419" cy="4353738"/>
          </a:xfrm>
        </p:spPr>
        <p:txBody>
          <a:bodyPr>
            <a:normAutofit fontScale="85000" lnSpcReduction="10000"/>
          </a:bodyPr>
          <a:lstStyle/>
          <a:p>
            <a:r>
              <a:rPr lang="en-US" dirty="0">
                <a:solidFill>
                  <a:srgbClr val="EBEBEB"/>
                </a:solidFill>
              </a:rPr>
              <a:t>Usually induced by programmed stimulation</a:t>
            </a:r>
          </a:p>
          <a:p>
            <a:pPr lvl="1"/>
            <a:r>
              <a:rPr lang="en-US" dirty="0">
                <a:solidFill>
                  <a:srgbClr val="EBEBEB"/>
                </a:solidFill>
              </a:rPr>
              <a:t>If not already in tachycardia </a:t>
            </a:r>
          </a:p>
          <a:p>
            <a:r>
              <a:rPr lang="en-US" dirty="0">
                <a:solidFill>
                  <a:srgbClr val="EBEBEB"/>
                </a:solidFill>
              </a:rPr>
              <a:t>Wenckebach, effective refractory periods </a:t>
            </a:r>
          </a:p>
          <a:p>
            <a:pPr lvl="1"/>
            <a:r>
              <a:rPr lang="en-US" dirty="0">
                <a:solidFill>
                  <a:srgbClr val="EBEBEB"/>
                </a:solidFill>
              </a:rPr>
              <a:t>We would probably see that the AV node is decrementing; if not the signal is probably taking an accessory path</a:t>
            </a:r>
          </a:p>
          <a:p>
            <a:r>
              <a:rPr lang="en-US" dirty="0">
                <a:solidFill>
                  <a:srgbClr val="EBEBEB"/>
                </a:solidFill>
              </a:rPr>
              <a:t>Mapping:</a:t>
            </a:r>
          </a:p>
          <a:p>
            <a:pPr lvl="1"/>
            <a:r>
              <a:rPr lang="en-US" dirty="0">
                <a:solidFill>
                  <a:srgbClr val="EBEBEB"/>
                </a:solidFill>
              </a:rPr>
              <a:t>Pace the ventricles, map the atrium for earliest signal </a:t>
            </a:r>
          </a:p>
          <a:p>
            <a:pPr lvl="2"/>
            <a:r>
              <a:rPr lang="en-US" sz="1800" dirty="0">
                <a:solidFill>
                  <a:srgbClr val="EBEBEB"/>
                </a:solidFill>
              </a:rPr>
              <a:t>Manifest or concealed pathway </a:t>
            </a:r>
          </a:p>
          <a:p>
            <a:pPr lvl="1"/>
            <a:r>
              <a:rPr lang="en-US" dirty="0">
                <a:solidFill>
                  <a:srgbClr val="EBEBEB"/>
                </a:solidFill>
              </a:rPr>
              <a:t>Pace the atria, map the ventricles for earliest signal </a:t>
            </a:r>
          </a:p>
          <a:p>
            <a:pPr lvl="2"/>
            <a:r>
              <a:rPr lang="en-US" sz="1800" dirty="0">
                <a:solidFill>
                  <a:srgbClr val="EBEBEB"/>
                </a:solidFill>
              </a:rPr>
              <a:t>Manifest pathway - Antidromic</a:t>
            </a:r>
          </a:p>
          <a:p>
            <a:endParaRPr lang="en-US" dirty="0">
              <a:solidFill>
                <a:srgbClr val="EBEBEB"/>
              </a:solidFill>
            </a:endParaRPr>
          </a:p>
        </p:txBody>
      </p:sp>
    </p:spTree>
    <p:extLst>
      <p:ext uri="{BB962C8B-B14F-4D97-AF65-F5344CB8AC3E}">
        <p14:creationId xmlns:p14="http://schemas.microsoft.com/office/powerpoint/2010/main" val="282779011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F39A-5A5A-48AE-B8E0-66C59E45D170}"/>
              </a:ext>
            </a:extLst>
          </p:cNvPr>
          <p:cNvSpPr>
            <a:spLocks noGrp="1"/>
          </p:cNvSpPr>
          <p:nvPr>
            <p:ph type="title"/>
          </p:nvPr>
        </p:nvSpPr>
        <p:spPr/>
        <p:txBody>
          <a:bodyPr/>
          <a:lstStyle/>
          <a:p>
            <a:r>
              <a:rPr lang="en-US" dirty="0"/>
              <a:t>DIAGNOSING THE PATIENT </a:t>
            </a:r>
          </a:p>
        </p:txBody>
      </p:sp>
      <p:sp>
        <p:nvSpPr>
          <p:cNvPr id="3" name="Content Placeholder 2">
            <a:extLst>
              <a:ext uri="{FF2B5EF4-FFF2-40B4-BE49-F238E27FC236}">
                <a16:creationId xmlns:a16="http://schemas.microsoft.com/office/drawing/2014/main" id="{501A988F-9158-46FC-82DD-D37742196ABF}"/>
              </a:ext>
            </a:extLst>
          </p:cNvPr>
          <p:cNvSpPr>
            <a:spLocks noGrp="1"/>
          </p:cNvSpPr>
          <p:nvPr>
            <p:ph idx="1"/>
          </p:nvPr>
        </p:nvSpPr>
        <p:spPr>
          <a:xfrm>
            <a:off x="198438" y="1576668"/>
            <a:ext cx="7888288" cy="4547907"/>
          </a:xfrm>
        </p:spPr>
        <p:txBody>
          <a:bodyPr>
            <a:normAutofit lnSpcReduction="10000"/>
          </a:bodyPr>
          <a:lstStyle/>
          <a:p>
            <a:r>
              <a:rPr lang="en-US" dirty="0"/>
              <a:t>Going through some scenarios: </a:t>
            </a:r>
          </a:p>
          <a:p>
            <a:pPr lvl="1"/>
            <a:r>
              <a:rPr lang="en-US" dirty="0"/>
              <a:t>If there is a delta wave (pre – excitation) – probably antidromic AVRT, manifest pathway</a:t>
            </a:r>
          </a:p>
          <a:p>
            <a:pPr lvl="1"/>
            <a:r>
              <a:rPr lang="en-US" dirty="0"/>
              <a:t>If no delta wave and patient is only going into tachycardia when pacing in the ventricles – probably orthodromic AVRT, concealed pathway</a:t>
            </a:r>
          </a:p>
          <a:p>
            <a:pPr lvl="1"/>
            <a:r>
              <a:rPr lang="en-US" dirty="0"/>
              <a:t>If there is no delta wave and the patient is going into tachycardia both when pacing in the ventricles and when pacing in the atria – probably o</a:t>
            </a:r>
            <a:r>
              <a:rPr lang="en-US" sz="1800" dirty="0"/>
              <a:t>rthodromic AVRT, </a:t>
            </a:r>
            <a:r>
              <a:rPr lang="en-US" dirty="0"/>
              <a:t>manifest pathway</a:t>
            </a:r>
          </a:p>
          <a:p>
            <a:pPr lvl="1"/>
            <a:r>
              <a:rPr lang="en-US" u="sng" dirty="0"/>
              <a:t>FINAL DIAGNOSIS FOR ABLATION: </a:t>
            </a:r>
            <a:r>
              <a:rPr lang="en-US" dirty="0"/>
              <a:t>The patient goes into tachycardia when pacing both the atria and the ventricles; eccentric activation seen on the CS catheter. This patient is in orthodromic AVRT and has a manifest pathway on the left side of the heart near where CS 1,2 are. </a:t>
            </a:r>
          </a:p>
        </p:txBody>
      </p:sp>
      <p:pic>
        <p:nvPicPr>
          <p:cNvPr id="6" name="Content Placeholder 3">
            <a:extLst>
              <a:ext uri="{FF2B5EF4-FFF2-40B4-BE49-F238E27FC236}">
                <a16:creationId xmlns:a16="http://schemas.microsoft.com/office/drawing/2014/main" id="{DFBA55BD-9509-483E-8027-DAA758055734}"/>
              </a:ext>
            </a:extLst>
          </p:cNvPr>
          <p:cNvPicPr>
            <a:picLocks noChangeAspect="1"/>
          </p:cNvPicPr>
          <p:nvPr/>
        </p:nvPicPr>
        <p:blipFill>
          <a:blip r:embed="rId2"/>
          <a:stretch>
            <a:fillRect/>
          </a:stretch>
        </p:blipFill>
        <p:spPr>
          <a:xfrm>
            <a:off x="7911297" y="2394150"/>
            <a:ext cx="3914409" cy="2730300"/>
          </a:xfrm>
          <a:prstGeom prst="rect">
            <a:avLst/>
          </a:prstGeom>
          <a:effectLst/>
        </p:spPr>
      </p:pic>
    </p:spTree>
    <p:extLst>
      <p:ext uri="{BB962C8B-B14F-4D97-AF65-F5344CB8AC3E}">
        <p14:creationId xmlns:p14="http://schemas.microsoft.com/office/powerpoint/2010/main" val="424619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02F4-DE5E-469E-B80D-437C50051C23}"/>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29156421-6C94-4298-A94F-10A8689E411F}"/>
              </a:ext>
            </a:extLst>
          </p:cNvPr>
          <p:cNvSpPr>
            <a:spLocks noGrp="1"/>
          </p:cNvSpPr>
          <p:nvPr>
            <p:ph idx="1"/>
          </p:nvPr>
        </p:nvSpPr>
        <p:spPr>
          <a:xfrm>
            <a:off x="784530" y="1633468"/>
            <a:ext cx="5725327" cy="4195481"/>
          </a:xfrm>
        </p:spPr>
        <p:txBody>
          <a:bodyPr>
            <a:normAutofit fontScale="92500" lnSpcReduction="20000"/>
          </a:bodyPr>
          <a:lstStyle/>
          <a:p>
            <a:r>
              <a:rPr lang="en-US" u="sng" dirty="0"/>
              <a:t>Ablate the accessory pathway</a:t>
            </a:r>
          </a:p>
          <a:p>
            <a:r>
              <a:rPr lang="en-US" dirty="0"/>
              <a:t>Manifest Pathway:</a:t>
            </a:r>
          </a:p>
          <a:p>
            <a:pPr lvl="1"/>
            <a:r>
              <a:rPr lang="en-US" dirty="0"/>
              <a:t>Could ablate while in sinus rhythm so the loss of the delta wave can be seen (if there is one)</a:t>
            </a:r>
          </a:p>
          <a:p>
            <a:pPr lvl="1"/>
            <a:r>
              <a:rPr lang="en-US" b="1" dirty="0"/>
              <a:t>Concentric activation on CS</a:t>
            </a:r>
          </a:p>
          <a:p>
            <a:pPr lvl="1"/>
            <a:r>
              <a:rPr lang="en-US" dirty="0"/>
              <a:t>Decremental properties with programmed stimulation (AV node will be conducting the signal)</a:t>
            </a:r>
          </a:p>
          <a:p>
            <a:r>
              <a:rPr lang="en-US" dirty="0"/>
              <a:t>Concealed Pathway:</a:t>
            </a:r>
          </a:p>
          <a:p>
            <a:pPr lvl="1"/>
            <a:r>
              <a:rPr lang="en-US" dirty="0"/>
              <a:t>Concentric activation on CS (ventricular pacing only) </a:t>
            </a:r>
          </a:p>
          <a:p>
            <a:pPr lvl="1"/>
            <a:r>
              <a:rPr lang="en-US" dirty="0"/>
              <a:t>Decremental properties with programmed stimulation (AV node will be conducting the signal)</a:t>
            </a:r>
          </a:p>
          <a:p>
            <a:endParaRPr lang="en-US" dirty="0"/>
          </a:p>
        </p:txBody>
      </p:sp>
      <p:pic>
        <p:nvPicPr>
          <p:cNvPr id="8" name="Picture 7">
            <a:extLst>
              <a:ext uri="{FF2B5EF4-FFF2-40B4-BE49-F238E27FC236}">
                <a16:creationId xmlns:a16="http://schemas.microsoft.com/office/drawing/2014/main" id="{3C09316E-021E-45A8-84D0-A5D1B73B87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4844" y="2098413"/>
            <a:ext cx="5069704" cy="2273562"/>
          </a:xfrm>
          <a:prstGeom prst="rect">
            <a:avLst/>
          </a:prstGeom>
          <a:ln>
            <a:solidFill>
              <a:sysClr val="window" lastClr="FFFFFF"/>
            </a:solidFill>
          </a:ln>
        </p:spPr>
      </p:pic>
      <p:sp>
        <p:nvSpPr>
          <p:cNvPr id="9" name="Right Arrow 25">
            <a:extLst>
              <a:ext uri="{FF2B5EF4-FFF2-40B4-BE49-F238E27FC236}">
                <a16:creationId xmlns:a16="http://schemas.microsoft.com/office/drawing/2014/main" id="{6C44041E-CC55-48F0-A8CD-4B77C29D928E}"/>
              </a:ext>
            </a:extLst>
          </p:cNvPr>
          <p:cNvSpPr/>
          <p:nvPr/>
        </p:nvSpPr>
        <p:spPr>
          <a:xfrm rot="2613979" flipV="1">
            <a:off x="9776219" y="2112571"/>
            <a:ext cx="337672" cy="131933"/>
          </a:xfrm>
          <a:prstGeom prst="rightArrow">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
        <p:nvSpPr>
          <p:cNvPr id="4" name="TextBox 3">
            <a:extLst>
              <a:ext uri="{FF2B5EF4-FFF2-40B4-BE49-F238E27FC236}">
                <a16:creationId xmlns:a16="http://schemas.microsoft.com/office/drawing/2014/main" id="{A46EA472-3871-4225-A583-CBCC0106BC0F}"/>
              </a:ext>
            </a:extLst>
          </p:cNvPr>
          <p:cNvSpPr txBox="1"/>
          <p:nvPr/>
        </p:nvSpPr>
        <p:spPr>
          <a:xfrm>
            <a:off x="7499934" y="4371975"/>
            <a:ext cx="4048124" cy="646331"/>
          </a:xfrm>
          <a:prstGeom prst="rect">
            <a:avLst/>
          </a:prstGeom>
          <a:noFill/>
        </p:spPr>
        <p:txBody>
          <a:bodyPr wrap="square" rtlCol="0">
            <a:spAutoFit/>
          </a:bodyPr>
          <a:lstStyle/>
          <a:p>
            <a:r>
              <a:rPr lang="en-US" dirty="0"/>
              <a:t>*Showing the loss of a delta wave after a successful ablation </a:t>
            </a:r>
          </a:p>
        </p:txBody>
      </p:sp>
    </p:spTree>
    <p:extLst>
      <p:ext uri="{BB962C8B-B14F-4D97-AF65-F5344CB8AC3E}">
        <p14:creationId xmlns:p14="http://schemas.microsoft.com/office/powerpoint/2010/main" val="164755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1B46-9E8B-4F5F-9A40-31FE88970857}"/>
              </a:ext>
            </a:extLst>
          </p:cNvPr>
          <p:cNvSpPr>
            <a:spLocks noGrp="1"/>
          </p:cNvSpPr>
          <p:nvPr>
            <p:ph type="title"/>
          </p:nvPr>
        </p:nvSpPr>
        <p:spPr>
          <a:xfrm>
            <a:off x="4037011" y="2900643"/>
            <a:ext cx="9404723" cy="1400530"/>
          </a:xfrm>
        </p:spPr>
        <p:txBody>
          <a:bodyPr/>
          <a:lstStyle/>
          <a:p>
            <a:r>
              <a:rPr lang="en-US" dirty="0"/>
              <a:t>Thank you!</a:t>
            </a:r>
          </a:p>
        </p:txBody>
      </p:sp>
    </p:spTree>
    <p:extLst>
      <p:ext uri="{BB962C8B-B14F-4D97-AF65-F5344CB8AC3E}">
        <p14:creationId xmlns:p14="http://schemas.microsoft.com/office/powerpoint/2010/main" val="18361666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419</TotalTime>
  <Words>500</Words>
  <Application>Microsoft Office PowerPoint</Application>
  <PresentationFormat>Widescreen</PresentationFormat>
  <Paragraphs>51</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Ion</vt:lpstr>
      <vt:lpstr>AVRT</vt:lpstr>
      <vt:lpstr>PATIENT IN AVRT: EKG</vt:lpstr>
      <vt:lpstr>PATIENT IN AVRT: EKG (CONT)</vt:lpstr>
      <vt:lpstr>PATIENT IN AVRT: EMG</vt:lpstr>
      <vt:lpstr>DIAGNOSING THE PATIENT </vt:lpstr>
      <vt:lpstr>ABLATION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AVRT</dc:title>
  <dc:creator>Baker Student</dc:creator>
  <cp:lastModifiedBy>Baker Student</cp:lastModifiedBy>
  <cp:revision>20</cp:revision>
  <dcterms:created xsi:type="dcterms:W3CDTF">2020-11-29T18:33:36Z</dcterms:created>
  <dcterms:modified xsi:type="dcterms:W3CDTF">2020-11-30T20:35:19Z</dcterms:modified>
</cp:coreProperties>
</file>