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7"/>
  </p:notesMasterIdLst>
  <p:sldIdLst>
    <p:sldId id="256" r:id="rId2"/>
    <p:sldId id="290" r:id="rId3"/>
    <p:sldId id="330" r:id="rId4"/>
    <p:sldId id="331" r:id="rId5"/>
    <p:sldId id="304" r:id="rId6"/>
    <p:sldId id="346" r:id="rId7"/>
    <p:sldId id="328" r:id="rId8"/>
    <p:sldId id="306" r:id="rId9"/>
    <p:sldId id="293" r:id="rId10"/>
    <p:sldId id="291" r:id="rId11"/>
    <p:sldId id="294" r:id="rId12"/>
    <p:sldId id="303" r:id="rId13"/>
    <p:sldId id="308" r:id="rId14"/>
    <p:sldId id="295" r:id="rId15"/>
    <p:sldId id="305" r:id="rId16"/>
    <p:sldId id="307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23" r:id="rId27"/>
    <p:sldId id="318" r:id="rId28"/>
    <p:sldId id="319" r:id="rId29"/>
    <p:sldId id="320" r:id="rId30"/>
    <p:sldId id="321" r:id="rId31"/>
    <p:sldId id="349" r:id="rId32"/>
    <p:sldId id="350" r:id="rId33"/>
    <p:sldId id="322" r:id="rId34"/>
    <p:sldId id="324" r:id="rId35"/>
    <p:sldId id="325" r:id="rId36"/>
    <p:sldId id="326" r:id="rId37"/>
    <p:sldId id="327" r:id="rId38"/>
    <p:sldId id="296" r:id="rId39"/>
    <p:sldId id="329" r:id="rId40"/>
    <p:sldId id="332" r:id="rId41"/>
    <p:sldId id="257" r:id="rId42"/>
    <p:sldId id="258" r:id="rId43"/>
    <p:sldId id="262" r:id="rId44"/>
    <p:sldId id="263" r:id="rId45"/>
    <p:sldId id="259" r:id="rId46"/>
    <p:sldId id="260" r:id="rId47"/>
    <p:sldId id="265" r:id="rId48"/>
    <p:sldId id="266" r:id="rId49"/>
    <p:sldId id="297" r:id="rId50"/>
    <p:sldId id="267" r:id="rId51"/>
    <p:sldId id="274" r:id="rId52"/>
    <p:sldId id="337" r:id="rId53"/>
    <p:sldId id="277" r:id="rId54"/>
    <p:sldId id="268" r:id="rId55"/>
    <p:sldId id="269" r:id="rId56"/>
    <p:sldId id="299" r:id="rId57"/>
    <p:sldId id="272" r:id="rId58"/>
    <p:sldId id="338" r:id="rId59"/>
    <p:sldId id="275" r:id="rId60"/>
    <p:sldId id="347" r:id="rId61"/>
    <p:sldId id="348" r:id="rId62"/>
    <p:sldId id="300" r:id="rId63"/>
    <p:sldId id="341" r:id="rId64"/>
    <p:sldId id="342" r:id="rId65"/>
    <p:sldId id="343" r:id="rId66"/>
    <p:sldId id="344" r:id="rId67"/>
    <p:sldId id="345" r:id="rId68"/>
    <p:sldId id="333" r:id="rId69"/>
    <p:sldId id="340" r:id="rId70"/>
    <p:sldId id="334" r:id="rId71"/>
    <p:sldId id="335" r:id="rId72"/>
    <p:sldId id="271" r:id="rId73"/>
    <p:sldId id="281" r:id="rId74"/>
    <p:sldId id="282" r:id="rId75"/>
    <p:sldId id="339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90" autoAdjust="0"/>
  </p:normalViewPr>
  <p:slideViewPr>
    <p:cSldViewPr>
      <p:cViewPr varScale="1">
        <p:scale>
          <a:sx n="86" d="100"/>
          <a:sy n="86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D17B4-BDF5-4000-938C-83E9347F779B}" type="datetimeFigureOut">
              <a:rPr lang="en-US" smtClean="0"/>
              <a:pPr/>
              <a:t>1/1/2014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37EE1-7FF0-47D8-9FCA-96863C60F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37EE1-7FF0-47D8-9FCA-96863C60F7A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18123-A0E2-4670-935A-D705F0446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93F4F-1CD8-4CB0-AA4F-B313EE30A9FF}" type="datetimeFigureOut">
              <a:rPr lang="en-US" smtClean="0"/>
              <a:pPr/>
              <a:t>1/1/2014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066800"/>
            <a:ext cx="20574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18123-A0E2-4670-935A-D705F0446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93F4F-1CD8-4CB0-AA4F-B313EE30A9FF}" type="datetimeFigureOut">
              <a:rPr lang="en-US" smtClean="0"/>
              <a:pPr/>
              <a:t>1/1/2014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553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716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18123-A0E2-4670-935A-D705F0446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93F4F-1CD8-4CB0-AA4F-B313EE30A9FF}" type="datetimeFigureOut">
              <a:rPr lang="en-US" smtClean="0"/>
              <a:pPr/>
              <a:t>1/1/2014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553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95701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18123-A0E2-4670-935A-D705F0446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93F4F-1CD8-4CB0-AA4F-B313EE30A9FF}" type="datetimeFigureOut">
              <a:rPr lang="en-US" smtClean="0"/>
              <a:pPr/>
              <a:t>1/1/2014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477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95701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18123-A0E2-4670-935A-D705F0446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93F4F-1CD8-4CB0-AA4F-B313EE30A9FF}" type="datetimeFigureOut">
              <a:rPr lang="en-US" smtClean="0"/>
              <a:pPr/>
              <a:t>1/1/2014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6553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695701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95701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18123-A0E2-4670-935A-D705F0446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93F4F-1CD8-4CB0-AA4F-B313EE30A9FF}" type="datetimeFigureOut">
              <a:rPr lang="en-US" smtClean="0"/>
              <a:pPr/>
              <a:t>1/1/2014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3F4F-1CD8-4CB0-AA4F-B313EE30A9FF}" type="datetimeFigureOut">
              <a:rPr lang="en-US" smtClean="0"/>
              <a:pPr/>
              <a:t>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8123-A0E2-4670-935A-D705F0446F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674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18123-A0E2-4670-935A-D705F0446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93F4F-1CD8-4CB0-AA4F-B313EE30A9FF}" type="datetimeFigureOut">
              <a:rPr lang="en-US" smtClean="0"/>
              <a:pPr/>
              <a:t>1/1/2014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18123-A0E2-4670-935A-D705F0446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93F4F-1CD8-4CB0-AA4F-B313EE30A9FF}" type="datetimeFigureOut">
              <a:rPr lang="en-US" smtClean="0"/>
              <a:pPr/>
              <a:t>1/1/2014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55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18123-A0E2-4670-935A-D705F0446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93F4F-1CD8-4CB0-AA4F-B313EE30A9FF}" type="datetimeFigureOut">
              <a:rPr lang="en-US" smtClean="0"/>
              <a:pPr/>
              <a:t>1/1/2014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18123-A0E2-4670-935A-D705F0446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93F4F-1CD8-4CB0-AA4F-B313EE30A9FF}" type="datetimeFigureOut">
              <a:rPr lang="en-US" smtClean="0"/>
              <a:pPr/>
              <a:t>1/1/2014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18123-A0E2-4670-935A-D705F0446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93F4F-1CD8-4CB0-AA4F-B313EE30A9FF}" type="datetimeFigureOut">
              <a:rPr lang="en-US" smtClean="0"/>
              <a:pPr/>
              <a:t>1/1/2014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1066801"/>
            <a:ext cx="5111750" cy="505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18123-A0E2-4670-935A-D705F0446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93F4F-1CD8-4CB0-AA4F-B313EE30A9FF}" type="datetimeFigureOut">
              <a:rPr lang="en-US" smtClean="0"/>
              <a:pPr/>
              <a:t>1/1/2014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200"/>
            <a:ext cx="5486400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18123-A0E2-4670-935A-D705F0446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93F4F-1CD8-4CB0-AA4F-B313EE30A9FF}" type="datetimeFigureOut">
              <a:rPr lang="en-US" smtClean="0"/>
              <a:pPr/>
              <a:t>1/1/2014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18123-A0E2-4670-935A-D705F0446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93F4F-1CD8-4CB0-AA4F-B313EE30A9FF}" type="datetimeFigureOut">
              <a:rPr lang="en-US" smtClean="0"/>
              <a:pPr/>
              <a:t>1/1/2014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200" b="1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 Black" pitchFamily="34" charset="0"/>
              </a:defRPr>
            </a:lvl1pPr>
          </a:lstStyle>
          <a:p>
            <a:fld id="{F5718123-A0E2-4670-935A-D705F0446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0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fld id="{46793F4F-1CD8-4CB0-AA4F-B313EE30A9FF}" type="datetimeFigureOut">
              <a:rPr lang="en-US" smtClean="0"/>
              <a:pPr/>
              <a:t>1/1/2014</a:t>
            </a:fld>
            <a:endParaRPr lang="en-US"/>
          </a:p>
        </p:txBody>
      </p:sp>
      <p:pic>
        <p:nvPicPr>
          <p:cNvPr id="1031" name="Picture 19" descr="unlv_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16764" y="76200"/>
            <a:ext cx="19510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7239000" y="762001"/>
            <a:ext cx="1752600" cy="307975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0000"/>
                </a:solidFill>
                <a:latin typeface="Arial" pitchFamily="34" charset="0"/>
              </a:rPr>
              <a:t>http://ece.unlv.edu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Times New Roman" pitchFamily="18" charset="0"/>
        </a:defRPr>
      </a:lvl5pPr>
      <a:lvl6pPr marL="457153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CC"/>
          </a:solidFill>
          <a:latin typeface="Times New Roman" pitchFamily="18" charset="0"/>
        </a:defRPr>
      </a:lvl6pPr>
      <a:lvl7pPr marL="914305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CC"/>
          </a:solidFill>
          <a:latin typeface="Times New Roman" pitchFamily="18" charset="0"/>
        </a:defRPr>
      </a:lvl7pPr>
      <a:lvl8pPr marL="1371458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CC"/>
          </a:solidFill>
          <a:latin typeface="Times New Roman" pitchFamily="18" charset="0"/>
        </a:defRPr>
      </a:lvl8pPr>
      <a:lvl9pPr marL="182861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CC"/>
          </a:solidFill>
          <a:latin typeface="Times New Roman" pitchFamily="18" charset="0"/>
        </a:defRPr>
      </a:lvl9pPr>
    </p:titleStyle>
    <p:bodyStyle>
      <a:lvl1pPr marL="342865" indent="-34286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2pPr>
      <a:lvl3pPr marL="1142882" indent="-228577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q"/>
        <a:defRPr>
          <a:solidFill>
            <a:schemeClr val="tx1"/>
          </a:solidFill>
          <a:latin typeface="+mn-lt"/>
        </a:defRPr>
      </a:lvl3pPr>
      <a:lvl4pPr marL="1600034" indent="-22857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4pPr>
      <a:lvl5pPr marL="2057187" indent="-228577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5pPr>
      <a:lvl6pPr marL="2514340" indent="-228577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6pPr>
      <a:lvl7pPr marL="2971492" indent="-228577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7pPr>
      <a:lvl8pPr marL="3428645" indent="-228577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8pPr>
      <a:lvl9pPr marL="3885797" indent="-228577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dirty="0" err="1" smtClean="0"/>
              <a:t>Circuitos</a:t>
            </a:r>
            <a:r>
              <a:rPr lang="en-US" sz="3600" dirty="0" smtClean="0"/>
              <a:t> </a:t>
            </a:r>
            <a:r>
              <a:rPr lang="en-US" sz="3600" dirty="0" err="1" smtClean="0"/>
              <a:t>Integrados</a:t>
            </a:r>
            <a:r>
              <a:rPr lang="en-US" sz="3600" dirty="0" smtClean="0"/>
              <a:t> </a:t>
            </a:r>
            <a:r>
              <a:rPr lang="en-US" sz="3600" dirty="0" err="1" smtClean="0"/>
              <a:t>Analógicos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000" dirty="0" err="1" smtClean="0"/>
              <a:t>Por</a:t>
            </a:r>
            <a:r>
              <a:rPr lang="en-US" sz="2000" dirty="0" smtClean="0"/>
              <a:t> favor </a:t>
            </a:r>
            <a:r>
              <a:rPr lang="en-US" sz="2000" dirty="0" err="1" smtClean="0"/>
              <a:t>ver</a:t>
            </a:r>
            <a:r>
              <a:rPr lang="en-US" sz="2000" dirty="0" smtClean="0"/>
              <a:t> “</a:t>
            </a:r>
            <a:r>
              <a:rPr lang="en-US" sz="2000" dirty="0" err="1" smtClean="0"/>
              <a:t>An_Analog_testchip</a:t>
            </a:r>
            <a:r>
              <a:rPr lang="en-US" sz="2000" dirty="0" smtClean="0"/>
              <a:t>” </a:t>
            </a:r>
            <a:r>
              <a:rPr lang="en-US" sz="2000" dirty="0" err="1" smtClean="0"/>
              <a:t>células</a:t>
            </a:r>
            <a:r>
              <a:rPr lang="en-US" sz="2000" dirty="0" smtClean="0"/>
              <a:t> en MOSIS_SUBM_PADS_C5.zip </a:t>
            </a:r>
            <a:r>
              <a:rPr lang="en-US" sz="2000" dirty="0" err="1" smtClean="0"/>
              <a:t>ubicada</a:t>
            </a:r>
            <a:r>
              <a:rPr lang="en-US" sz="2000" dirty="0" smtClean="0"/>
              <a:t> en http://cmosedu.com/cmos1/electric/electric.htm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Christian Vega</a:t>
            </a:r>
          </a:p>
          <a:p>
            <a:r>
              <a:rPr lang="en-US" smtClean="0"/>
              <a:t>R</a:t>
            </a:r>
            <a:r>
              <a:rPr lang="en-US" dirty="0" smtClean="0"/>
              <a:t>. Jacob </a:t>
            </a:r>
            <a:r>
              <a:rPr lang="en-US" dirty="0"/>
              <a:t>Baker</a:t>
            </a:r>
          </a:p>
          <a:p>
            <a:r>
              <a:rPr lang="en-US" dirty="0"/>
              <a:t>UNLV </a:t>
            </a:r>
            <a:r>
              <a:rPr lang="en-US" dirty="0" err="1" smtClean="0"/>
              <a:t>Ingeniería</a:t>
            </a:r>
            <a:r>
              <a:rPr lang="en-US" dirty="0" smtClean="0"/>
              <a:t> </a:t>
            </a:r>
            <a:r>
              <a:rPr lang="en-US" dirty="0" err="1" smtClean="0"/>
              <a:t>Eléctrica</a:t>
            </a:r>
            <a:r>
              <a:rPr lang="en-US" dirty="0" smtClean="0"/>
              <a:t> &amp; de </a:t>
            </a:r>
            <a:r>
              <a:rPr lang="en-US" dirty="0" err="1" smtClean="0"/>
              <a:t>Computación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67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553200" cy="762000"/>
          </a:xfrm>
        </p:spPr>
        <p:txBody>
          <a:bodyPr/>
          <a:lstStyle/>
          <a:p>
            <a:pPr algn="ctr"/>
            <a:r>
              <a:rPr lang="en-US" dirty="0" err="1" smtClean="0"/>
              <a:t>Prueba</a:t>
            </a:r>
            <a:r>
              <a:rPr lang="en-US" dirty="0" smtClean="0"/>
              <a:t> de A.O. “A”: </a:t>
            </a:r>
            <a:r>
              <a:rPr lang="en-US" dirty="0" err="1" smtClean="0"/>
              <a:t>Compensación</a:t>
            </a:r>
            <a:r>
              <a:rPr lang="en-US" dirty="0" smtClean="0"/>
              <a:t> de Split-Length Diff-Pair (SLDP)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sz="2200" dirty="0" smtClean="0"/>
              <a:t>Usa </a:t>
            </a:r>
            <a:r>
              <a:rPr lang="es-ES" sz="2200" dirty="0"/>
              <a:t>el siguiente diagrama para conectar correctamente el </a:t>
            </a:r>
            <a:r>
              <a:rPr lang="es-ES" sz="2200" dirty="0" smtClean="0"/>
              <a:t>circuito</a:t>
            </a:r>
          </a:p>
          <a:p>
            <a:r>
              <a:rPr lang="en-US" sz="2200" dirty="0" err="1" smtClean="0"/>
              <a:t>Observa</a:t>
            </a:r>
            <a:r>
              <a:rPr lang="en-US" sz="2200" dirty="0" smtClean="0"/>
              <a:t> la </a:t>
            </a:r>
            <a:r>
              <a:rPr lang="en-US" sz="2200" dirty="0" err="1" smtClean="0"/>
              <a:t>escala</a:t>
            </a:r>
            <a:r>
              <a:rPr lang="en-US" sz="2200" dirty="0" smtClean="0"/>
              <a:t> de </a:t>
            </a:r>
            <a:r>
              <a:rPr lang="en-US" sz="2200" dirty="0" err="1" smtClean="0"/>
              <a:t>las</a:t>
            </a:r>
            <a:r>
              <a:rPr lang="en-US" sz="2200" dirty="0" smtClean="0"/>
              <a:t> </a:t>
            </a:r>
            <a:r>
              <a:rPr lang="en-US" sz="2200" dirty="0" err="1"/>
              <a:t>gráficas</a:t>
            </a:r>
            <a:r>
              <a:rPr lang="en-US" sz="2200" dirty="0"/>
              <a:t> </a:t>
            </a:r>
            <a:r>
              <a:rPr lang="en-US" sz="2200" dirty="0" smtClean="0"/>
              <a:t>de </a:t>
            </a:r>
            <a:r>
              <a:rPr lang="en-US" sz="2200" dirty="0" err="1" smtClean="0"/>
              <a:t>muestra</a:t>
            </a:r>
            <a:r>
              <a:rPr lang="en-US" sz="2200" dirty="0" smtClean="0"/>
              <a:t> en la </a:t>
            </a:r>
            <a:r>
              <a:rPr lang="en-US" sz="2200" dirty="0" err="1"/>
              <a:t>presentación</a:t>
            </a:r>
            <a:endParaRPr lang="en-US" sz="2200" dirty="0"/>
          </a:p>
        </p:txBody>
      </p:sp>
      <p:pic>
        <p:nvPicPr>
          <p:cNvPr id="7" name="Picture 2" descr="C:\Users\Christian\Desktop\Electric\Pics\Analog_testchi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7127" y="1360270"/>
            <a:ext cx="3346873" cy="526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657600"/>
            <a:ext cx="5916613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81477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Prueba</a:t>
            </a:r>
            <a:r>
              <a:rPr lang="en-US" dirty="0"/>
              <a:t> de A.O. “A”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200" dirty="0" smtClean="0"/>
              <a:t>Deben de ver señales similares a las mostradas a continuación</a:t>
            </a:r>
          </a:p>
          <a:p>
            <a:pPr lvl="1"/>
            <a:r>
              <a:rPr lang="es-MX" dirty="0" smtClean="0"/>
              <a:t>señal de salida color azul y señal de entrada color amarillo</a:t>
            </a:r>
          </a:p>
        </p:txBody>
      </p:sp>
      <p:pic>
        <p:nvPicPr>
          <p:cNvPr id="5" name="Picture 4" descr="C:\Users\Admin\Documents\Fall 2013\scope pics\A\TEK000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667000"/>
            <a:ext cx="6721229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51079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57200"/>
            <a:ext cx="6858000" cy="609600"/>
          </a:xfrm>
        </p:spPr>
        <p:txBody>
          <a:bodyPr/>
          <a:lstStyle/>
          <a:p>
            <a:r>
              <a:rPr lang="es-ES" dirty="0" smtClean="0"/>
              <a:t>Respuesta </a:t>
            </a:r>
            <a:r>
              <a:rPr lang="es-ES" dirty="0"/>
              <a:t>de </a:t>
            </a:r>
            <a:r>
              <a:rPr lang="es-ES" dirty="0" smtClean="0"/>
              <a:t>Señal Pequeña del A.O. </a:t>
            </a:r>
            <a:r>
              <a:rPr lang="es-ES" dirty="0"/>
              <a:t>"A"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/>
              <a:t>Como convención para esta presentación a partir de </a:t>
            </a:r>
            <a:r>
              <a:rPr lang="es-ES" sz="2200" dirty="0" smtClean="0"/>
              <a:t>ahora la </a:t>
            </a:r>
            <a:r>
              <a:rPr lang="es-ES" sz="2200" dirty="0"/>
              <a:t>salida es de color azul y la entrada es de color </a:t>
            </a:r>
            <a:r>
              <a:rPr lang="es-ES" sz="2200" dirty="0" smtClean="0"/>
              <a:t>amarillo</a:t>
            </a:r>
            <a:endParaRPr lang="en-US" sz="2200" dirty="0" smtClean="0"/>
          </a:p>
          <a:p>
            <a:r>
              <a:rPr lang="es-ES" sz="2200" dirty="0" smtClean="0"/>
              <a:t>Notar </a:t>
            </a:r>
            <a:r>
              <a:rPr lang="es-ES" sz="2200" dirty="0"/>
              <a:t>como el generador de funciones no puede cambiar inmediatamente el nivel de </a:t>
            </a:r>
            <a:r>
              <a:rPr lang="es-ES" sz="2200" dirty="0" smtClean="0"/>
              <a:t>voltaje </a:t>
            </a:r>
            <a:r>
              <a:rPr lang="es-ES" sz="2200" dirty="0"/>
              <a:t>(tiene un tiempo de </a:t>
            </a:r>
            <a:r>
              <a:rPr lang="es-ES" sz="2200" dirty="0" smtClean="0"/>
              <a:t>elevación y caída finitos, </a:t>
            </a:r>
            <a:r>
              <a:rPr lang="es-ES" sz="2200" dirty="0"/>
              <a:t>aunque parece que es un cuadrado perfecto)</a:t>
            </a:r>
            <a:endParaRPr lang="en-US" sz="2200" dirty="0" smtClean="0"/>
          </a:p>
          <a:p>
            <a:r>
              <a:rPr lang="es-ES" sz="2200" dirty="0"/>
              <a:t>También </a:t>
            </a:r>
            <a:r>
              <a:rPr lang="es-ES" sz="2200" dirty="0" smtClean="0"/>
              <a:t>observar que la onda de salida </a:t>
            </a:r>
            <a:r>
              <a:rPr lang="es-ES" sz="2200" dirty="0"/>
              <a:t>(azul) es ligeramente </a:t>
            </a:r>
            <a:r>
              <a:rPr lang="es-ES" sz="2200" dirty="0" smtClean="0"/>
              <a:t>más pequeña que la de entrada </a:t>
            </a:r>
            <a:r>
              <a:rPr lang="es-ES" sz="2200" dirty="0"/>
              <a:t>(</a:t>
            </a:r>
            <a:r>
              <a:rPr lang="es-ES" sz="2200" dirty="0" smtClean="0"/>
              <a:t>amarillo), esto </a:t>
            </a:r>
            <a:r>
              <a:rPr lang="es-ES" sz="2200" dirty="0"/>
              <a:t>demuestra que el </a:t>
            </a:r>
            <a:r>
              <a:rPr lang="es-ES" sz="2200" dirty="0" smtClean="0"/>
              <a:t>A.O. </a:t>
            </a:r>
            <a:r>
              <a:rPr lang="es-ES" sz="2200" dirty="0"/>
              <a:t>tiene un </a:t>
            </a:r>
            <a:r>
              <a:rPr lang="es-ES" sz="2200" dirty="0" smtClean="0"/>
              <a:t>pequeño offset</a:t>
            </a:r>
            <a:endParaRPr lang="en-US" sz="2200" dirty="0" smtClean="0"/>
          </a:p>
        </p:txBody>
      </p:sp>
      <p:pic>
        <p:nvPicPr>
          <p:cNvPr id="6" name="Picture 2" descr="C:\Users\Admin\Documents\Fall 2013\scope pics\A\TEK000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00550"/>
            <a:ext cx="4572000" cy="2228850"/>
          </a:xfrm>
          <a:prstGeom prst="rect">
            <a:avLst/>
          </a:prstGeom>
          <a:noFill/>
        </p:spPr>
      </p:pic>
      <p:pic>
        <p:nvPicPr>
          <p:cNvPr id="7" name="Picture 3" descr="C:\Users\Admin\Documents\Fall 2013\scope pics\A\TEK000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400550"/>
            <a:ext cx="4572000" cy="222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63582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Respuesta de Señal </a:t>
            </a:r>
            <a:r>
              <a:rPr lang="es-ES" dirty="0" smtClean="0"/>
              <a:t>Pequeña del </a:t>
            </a:r>
            <a:r>
              <a:rPr lang="es-ES" dirty="0"/>
              <a:t>A.O. "A"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24400"/>
          </a:xfrm>
        </p:spPr>
        <p:txBody>
          <a:bodyPr/>
          <a:lstStyle/>
          <a:p>
            <a:r>
              <a:rPr lang="es-ES" sz="2200" dirty="0"/>
              <a:t>Cabe mencionar que el </a:t>
            </a:r>
            <a:r>
              <a:rPr lang="es-ES" sz="2200" dirty="0" smtClean="0"/>
              <a:t>A.O. sigue </a:t>
            </a:r>
            <a:r>
              <a:rPr lang="es-ES" sz="2200" dirty="0"/>
              <a:t>muy de cerca </a:t>
            </a:r>
            <a:r>
              <a:rPr lang="es-ES" sz="2200" dirty="0" smtClean="0"/>
              <a:t>la señal de </a:t>
            </a:r>
            <a:r>
              <a:rPr lang="es-ES" sz="2200" dirty="0"/>
              <a:t>entrada a pesar de </a:t>
            </a:r>
            <a:r>
              <a:rPr lang="es-ES" sz="2200" dirty="0" smtClean="0"/>
              <a:t>tener un pequeño offset </a:t>
            </a:r>
            <a:r>
              <a:rPr lang="es-ES" sz="2200" dirty="0"/>
              <a:t>(unos </a:t>
            </a:r>
            <a:r>
              <a:rPr lang="es-ES" sz="2200" dirty="0" smtClean="0"/>
              <a:t>cuantos </a:t>
            </a:r>
            <a:r>
              <a:rPr lang="es-ES" sz="2200" dirty="0" err="1"/>
              <a:t>mV</a:t>
            </a:r>
            <a:r>
              <a:rPr lang="es-ES" sz="2200" dirty="0" smtClean="0"/>
              <a:t>)</a:t>
            </a:r>
          </a:p>
          <a:p>
            <a:r>
              <a:rPr lang="en-US" sz="2200" dirty="0" smtClean="0"/>
              <a:t> </a:t>
            </a:r>
            <a:r>
              <a:rPr lang="es-ES" sz="2200" dirty="0" smtClean="0"/>
              <a:t>El generador </a:t>
            </a:r>
            <a:r>
              <a:rPr lang="es-ES" sz="2200" dirty="0"/>
              <a:t>de funciones </a:t>
            </a:r>
            <a:r>
              <a:rPr lang="es-ES" sz="2200" dirty="0" smtClean="0"/>
              <a:t>muestra una onda superpuesta (señal de entrada), y el A.O. </a:t>
            </a:r>
            <a:r>
              <a:rPr lang="es-ES" sz="2200" dirty="0"/>
              <a:t>imita la </a:t>
            </a:r>
            <a:r>
              <a:rPr lang="es-ES" sz="2200" dirty="0" smtClean="0"/>
              <a:t>ondulación con una onda ligeramente más pequeña</a:t>
            </a:r>
            <a:endParaRPr lang="en-US" sz="2200" dirty="0" smtClean="0"/>
          </a:p>
          <a:p>
            <a:r>
              <a:rPr lang="es-ES" sz="2200" dirty="0"/>
              <a:t>El generador de funciones </a:t>
            </a:r>
            <a:r>
              <a:rPr lang="es-ES" sz="2200" dirty="0" smtClean="0"/>
              <a:t>que estas usando puede variar y por ello podrías observar </a:t>
            </a:r>
            <a:r>
              <a:rPr lang="es-ES" sz="2200" dirty="0"/>
              <a:t>una onda mucho más </a:t>
            </a:r>
            <a:r>
              <a:rPr lang="es-ES" sz="2200" dirty="0" smtClean="0"/>
              <a:t>pequeña </a:t>
            </a:r>
            <a:r>
              <a:rPr lang="es-ES" sz="2200" dirty="0"/>
              <a:t>y </a:t>
            </a:r>
            <a:r>
              <a:rPr lang="es-ES" sz="2200" dirty="0" smtClean="0"/>
              <a:t>un tiempo  de elevación y caída diferentes.</a:t>
            </a: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74686"/>
            <a:ext cx="3200399" cy="2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6551"/>
            <a:ext cx="3657600" cy="215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5867400"/>
            <a:ext cx="762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Onda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4724400"/>
            <a:ext cx="838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Onda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Respuesta de Señal </a:t>
            </a:r>
            <a:r>
              <a:rPr lang="es-ES" dirty="0" smtClean="0"/>
              <a:t>Grande del </a:t>
            </a:r>
            <a:r>
              <a:rPr lang="es-ES" dirty="0"/>
              <a:t>A.O. "A"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495800"/>
          </a:xfrm>
        </p:spPr>
        <p:txBody>
          <a:bodyPr/>
          <a:lstStyle/>
          <a:p>
            <a:r>
              <a:rPr lang="es-ES" sz="2200" dirty="0" smtClean="0"/>
              <a:t>Vamos a realizar ahora la </a:t>
            </a:r>
            <a:r>
              <a:rPr lang="es-ES" sz="2200" dirty="0"/>
              <a:t>prueba de </a:t>
            </a:r>
            <a:r>
              <a:rPr lang="es-ES" sz="2200" dirty="0" smtClean="0"/>
              <a:t>señal grande (diapositiva </a:t>
            </a:r>
            <a:r>
              <a:rPr lang="es-ES" sz="2200" dirty="0"/>
              <a:t>9)</a:t>
            </a:r>
            <a:endParaRPr lang="en-US" sz="2200" dirty="0" smtClean="0"/>
          </a:p>
          <a:p>
            <a:r>
              <a:rPr lang="es-ES" sz="2200" dirty="0"/>
              <a:t>Usted debe ver una respuesta como lo que se presenta a </a:t>
            </a:r>
            <a:r>
              <a:rPr lang="es-ES" sz="2200" dirty="0" smtClean="0"/>
              <a:t>continuación</a:t>
            </a:r>
          </a:p>
          <a:p>
            <a:r>
              <a:rPr lang="es-ES" sz="2200" dirty="0" smtClean="0"/>
              <a:t>Observe que las entradas del osciloscopio son AC acoplados así que habrá un desplazamiento pequeño debido al promedio de las formas de onda siendo ligeramente diferente</a:t>
            </a:r>
          </a:p>
        </p:txBody>
      </p:sp>
      <p:pic>
        <p:nvPicPr>
          <p:cNvPr id="5" name="Picture 2" descr="C:\Users\Admin\Documents\Fall 2013\scope pics\A\TEK00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9877" y="3429000"/>
            <a:ext cx="6564923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76436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Respuesta de Señal </a:t>
            </a:r>
            <a:r>
              <a:rPr lang="es-ES" dirty="0" smtClean="0"/>
              <a:t>Grande del </a:t>
            </a:r>
            <a:r>
              <a:rPr lang="es-ES" dirty="0"/>
              <a:t>A.O. "A"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 smtClean="0"/>
              <a:t>Al usar el </a:t>
            </a:r>
            <a:r>
              <a:rPr lang="es-ES" sz="2200" dirty="0"/>
              <a:t>zoom en los </a:t>
            </a:r>
            <a:r>
              <a:rPr lang="es-ES" sz="2200" dirty="0" smtClean="0"/>
              <a:t>transitorios </a:t>
            </a:r>
            <a:r>
              <a:rPr lang="es-ES" sz="2200" dirty="0"/>
              <a:t>de </a:t>
            </a:r>
            <a:r>
              <a:rPr lang="es-ES" sz="2200" dirty="0" smtClean="0"/>
              <a:t>elevación </a:t>
            </a:r>
            <a:r>
              <a:rPr lang="es-ES" sz="2200" dirty="0"/>
              <a:t>y la caída de un </a:t>
            </a:r>
            <a:r>
              <a:rPr lang="es-ES" sz="2200" dirty="0" smtClean="0"/>
              <a:t>pulso, puedes observar que la onda de salida toma más </a:t>
            </a:r>
            <a:r>
              <a:rPr lang="es-ES" sz="2200" dirty="0"/>
              <a:t>tiempo para alcanzar los valores máximo y mínimo</a:t>
            </a:r>
            <a:endParaRPr lang="en-US" sz="2200" dirty="0" smtClean="0"/>
          </a:p>
          <a:p>
            <a:r>
              <a:rPr lang="es-ES" sz="2200" dirty="0"/>
              <a:t>También hay un </a:t>
            </a:r>
            <a:r>
              <a:rPr lang="es-ES" sz="2200" dirty="0" smtClean="0"/>
              <a:t>sobretiro </a:t>
            </a:r>
            <a:r>
              <a:rPr lang="es-ES" sz="2200" dirty="0"/>
              <a:t>notable en el </a:t>
            </a:r>
            <a:r>
              <a:rPr lang="es-ES" sz="2200" dirty="0" smtClean="0"/>
              <a:t>transitorio de elevación </a:t>
            </a:r>
          </a:p>
          <a:p>
            <a:r>
              <a:rPr lang="es-ES" sz="2200" dirty="0"/>
              <a:t>Esto es debido a la </a:t>
            </a:r>
            <a:r>
              <a:rPr lang="es-ES" sz="2200" dirty="0" smtClean="0"/>
              <a:t>rapidez de respuesta (SR) </a:t>
            </a:r>
            <a:r>
              <a:rPr lang="es-ES" sz="2200" dirty="0"/>
              <a:t>que tiene </a:t>
            </a:r>
            <a:r>
              <a:rPr lang="es-ES" sz="2200" dirty="0" smtClean="0"/>
              <a:t>el A.O. </a:t>
            </a:r>
            <a:r>
              <a:rPr lang="es-ES" sz="2200" dirty="0"/>
              <a:t>y la limitación de la estabilidad que se </a:t>
            </a:r>
            <a:r>
              <a:rPr lang="es-ES" sz="2200" dirty="0" smtClean="0"/>
              <a:t>explicará con </a:t>
            </a:r>
            <a:r>
              <a:rPr lang="es-ES" sz="2200" dirty="0"/>
              <a:t>más detalle más </a:t>
            </a:r>
            <a:r>
              <a:rPr lang="es-ES" sz="2200" dirty="0" smtClean="0"/>
              <a:t>adelante</a:t>
            </a:r>
          </a:p>
          <a:p>
            <a:r>
              <a:rPr lang="es-ES" sz="2200" dirty="0" smtClean="0"/>
              <a:t>Esta respuesta es </a:t>
            </a:r>
            <a:r>
              <a:rPr lang="es-ES" sz="2200" dirty="0"/>
              <a:t>un factor de </a:t>
            </a:r>
            <a:r>
              <a:rPr lang="es-ES" sz="2200" dirty="0" smtClean="0"/>
              <a:t>desempeño </a:t>
            </a:r>
            <a:r>
              <a:rPr lang="es-ES" sz="2200" dirty="0"/>
              <a:t>muy importante</a:t>
            </a:r>
            <a:endParaRPr lang="en-US" sz="2200" dirty="0"/>
          </a:p>
        </p:txBody>
      </p:sp>
      <p:pic>
        <p:nvPicPr>
          <p:cNvPr id="6" name="Picture 2" descr="C:\Users\Admin\Documents\Fall 2013\scope pics\A\TEK000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43400"/>
            <a:ext cx="4572000" cy="2228850"/>
          </a:xfrm>
          <a:prstGeom prst="rect">
            <a:avLst/>
          </a:prstGeom>
          <a:noFill/>
        </p:spPr>
      </p:pic>
      <p:pic>
        <p:nvPicPr>
          <p:cNvPr id="7" name="Picture 3" descr="C:\Users\Admin\Documents\Fall 2013\scope pics\A\TEK000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343400"/>
            <a:ext cx="4572000" cy="222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5590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A.O. “B”: </a:t>
            </a:r>
            <a:r>
              <a:rPr lang="en-US" dirty="0" err="1" smtClean="0"/>
              <a:t>Compensación</a:t>
            </a:r>
            <a:r>
              <a:rPr lang="en-US" dirty="0" smtClean="0"/>
              <a:t> SLDP de 3 </a:t>
            </a:r>
            <a:r>
              <a:rPr lang="en-US" dirty="0" err="1" smtClean="0"/>
              <a:t>etapas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648200" cy="4495800"/>
          </a:xfrm>
        </p:spPr>
        <p:txBody>
          <a:bodyPr/>
          <a:lstStyle/>
          <a:p>
            <a:r>
              <a:rPr lang="es-ES" sz="2200" dirty="0"/>
              <a:t>Ahora es el momento de ejecutar las mismas dos pruebas para </a:t>
            </a:r>
            <a:r>
              <a:rPr lang="es-ES" sz="2200" dirty="0" smtClean="0"/>
              <a:t>el segundo A.O. indicado </a:t>
            </a:r>
            <a:r>
              <a:rPr lang="es-ES" sz="2200" dirty="0"/>
              <a:t>en el </a:t>
            </a:r>
            <a:r>
              <a:rPr lang="es-ES" sz="2200" dirty="0" smtClean="0"/>
              <a:t>diagrama A.O. “B“</a:t>
            </a:r>
          </a:p>
          <a:p>
            <a:r>
              <a:rPr lang="es-ES" sz="2200" dirty="0"/>
              <a:t>A continuación se muestra un diagrama de </a:t>
            </a:r>
            <a:r>
              <a:rPr lang="es-ES" sz="2200" dirty="0" smtClean="0"/>
              <a:t>los </a:t>
            </a:r>
            <a:r>
              <a:rPr lang="es-ES" sz="2200" dirty="0"/>
              <a:t>pines para conectar </a:t>
            </a:r>
            <a:r>
              <a:rPr lang="es-ES" sz="2200" dirty="0" smtClean="0"/>
              <a:t>el </a:t>
            </a:r>
            <a:r>
              <a:rPr lang="es-ES" sz="2200" dirty="0"/>
              <a:t>DIP </a:t>
            </a:r>
            <a:r>
              <a:rPr lang="es-ES" sz="2200" dirty="0" smtClean="0"/>
              <a:t>pin-</a:t>
            </a:r>
            <a:r>
              <a:rPr lang="es-ES" sz="2200" dirty="0" err="1" smtClean="0"/>
              <a:t>out</a:t>
            </a:r>
            <a:r>
              <a:rPr lang="es-ES" sz="2200" dirty="0" smtClean="0"/>
              <a:t> correctamente</a:t>
            </a:r>
            <a:endParaRPr lang="en-US" sz="2200" dirty="0"/>
          </a:p>
        </p:txBody>
      </p:sp>
      <p:pic>
        <p:nvPicPr>
          <p:cNvPr id="7" name="Picture 2" descr="C:\Users\Christian\Desktop\Electric\Pics\Analog_testchi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4731" y="1219200"/>
            <a:ext cx="304926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95725"/>
            <a:ext cx="62484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43911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Respuesta de Señal Pequeña </a:t>
            </a:r>
            <a:r>
              <a:rPr lang="es-ES" dirty="0" smtClean="0"/>
              <a:t>del </a:t>
            </a:r>
            <a:r>
              <a:rPr lang="es-ES" dirty="0"/>
              <a:t>A.O. </a:t>
            </a:r>
            <a:r>
              <a:rPr lang="es-ES" dirty="0" smtClean="0"/>
              <a:t>“B”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 smtClean="0"/>
              <a:t>Deben de observar </a:t>
            </a:r>
            <a:r>
              <a:rPr lang="es-ES" sz="2200" dirty="0"/>
              <a:t>la siguiente </a:t>
            </a:r>
            <a:r>
              <a:rPr lang="es-ES" sz="2200" dirty="0" smtClean="0"/>
              <a:t>respuestas en las señales de entrada (amarilla) y salida (azul), respectivamente</a:t>
            </a:r>
            <a:endParaRPr lang="en-US" sz="2200" dirty="0"/>
          </a:p>
        </p:txBody>
      </p:sp>
      <p:pic>
        <p:nvPicPr>
          <p:cNvPr id="7" name="Picture 2" descr="C:\Users\Admin\Documents\Fall 2013\scope pics\B\TEK000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261" y="2590800"/>
            <a:ext cx="6877539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8971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Respuesta de Señal Pequeña </a:t>
            </a:r>
            <a:r>
              <a:rPr lang="es-ES" dirty="0" smtClean="0"/>
              <a:t>del </a:t>
            </a:r>
            <a:r>
              <a:rPr lang="es-ES" dirty="0"/>
              <a:t>A.O. “</a:t>
            </a:r>
            <a:r>
              <a:rPr lang="es-ES" dirty="0" smtClean="0"/>
              <a:t>B”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/>
              <a:t>Observando los </a:t>
            </a:r>
            <a:r>
              <a:rPr lang="es-ES" sz="2200" dirty="0" smtClean="0"/>
              <a:t>transitorios </a:t>
            </a:r>
            <a:r>
              <a:rPr lang="es-ES" sz="2200" dirty="0"/>
              <a:t>de </a:t>
            </a:r>
            <a:r>
              <a:rPr lang="es-ES" sz="2200" dirty="0" smtClean="0"/>
              <a:t>elevación </a:t>
            </a:r>
            <a:r>
              <a:rPr lang="es-ES" sz="2200" dirty="0"/>
              <a:t>y </a:t>
            </a:r>
            <a:r>
              <a:rPr lang="es-ES" sz="2200" dirty="0" smtClean="0"/>
              <a:t>de caída, </a:t>
            </a:r>
            <a:r>
              <a:rPr lang="es-ES" sz="2200" dirty="0"/>
              <a:t>uno puede </a:t>
            </a:r>
            <a:r>
              <a:rPr lang="es-ES" sz="2200" dirty="0" smtClean="0"/>
              <a:t>observar que este A.O. </a:t>
            </a:r>
            <a:r>
              <a:rPr lang="es-ES" sz="2200" dirty="0"/>
              <a:t>tiene </a:t>
            </a:r>
            <a:r>
              <a:rPr lang="es-ES" sz="2200" dirty="0" smtClean="0"/>
              <a:t>un pequeño offset </a:t>
            </a:r>
            <a:r>
              <a:rPr lang="es-ES" sz="2200" dirty="0"/>
              <a:t>y un </a:t>
            </a:r>
            <a:r>
              <a:rPr lang="es-ES" sz="2200" dirty="0" smtClean="0"/>
              <a:t>retardo en su respuesta</a:t>
            </a:r>
          </a:p>
          <a:p>
            <a:r>
              <a:rPr lang="es-ES" sz="2200" dirty="0" smtClean="0"/>
              <a:t>No obstante, </a:t>
            </a:r>
            <a:r>
              <a:rPr lang="es-ES" sz="2200" dirty="0"/>
              <a:t>este </a:t>
            </a:r>
            <a:r>
              <a:rPr lang="es-ES" sz="2200" dirty="0" smtClean="0"/>
              <a:t>A.O. </a:t>
            </a:r>
            <a:r>
              <a:rPr lang="es-ES" sz="2200" dirty="0"/>
              <a:t>parece seguir muy de cerca </a:t>
            </a:r>
            <a:r>
              <a:rPr lang="es-ES" sz="2200" dirty="0" smtClean="0"/>
              <a:t>a la señal de entrada, ya que la señal de salida </a:t>
            </a:r>
            <a:r>
              <a:rPr lang="es-ES" sz="2200" dirty="0"/>
              <a:t>es casi </a:t>
            </a:r>
            <a:r>
              <a:rPr lang="es-ES" sz="2200" dirty="0" smtClean="0"/>
              <a:t>idéntica</a:t>
            </a:r>
            <a:endParaRPr lang="en-US" sz="2200" dirty="0"/>
          </a:p>
        </p:txBody>
      </p:sp>
      <p:pic>
        <p:nvPicPr>
          <p:cNvPr id="6" name="Picture 2" descr="C:\Users\Admin\Documents\Fall 2013\scope pics\B\TEK000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67200"/>
            <a:ext cx="4572000" cy="2228850"/>
          </a:xfrm>
          <a:prstGeom prst="rect">
            <a:avLst/>
          </a:prstGeom>
          <a:noFill/>
        </p:spPr>
      </p:pic>
      <p:pic>
        <p:nvPicPr>
          <p:cNvPr id="7" name="Picture 3" descr="C:\Users\Admin\Documents\Fall 2013\scope pics\B\TEK000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67200"/>
            <a:ext cx="4572000" cy="222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98540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Respuesta de Señal </a:t>
            </a:r>
            <a:r>
              <a:rPr lang="es-ES" dirty="0" smtClean="0"/>
              <a:t>Grande del </a:t>
            </a:r>
            <a:r>
              <a:rPr lang="es-ES" dirty="0"/>
              <a:t>A.O. “B”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 smtClean="0"/>
              <a:t>La señal de salida </a:t>
            </a:r>
            <a:r>
              <a:rPr lang="es-ES" sz="2200" dirty="0"/>
              <a:t>parece seguir muy de </a:t>
            </a:r>
            <a:r>
              <a:rPr lang="es-ES" sz="2200" dirty="0" smtClean="0"/>
              <a:t>cerca a </a:t>
            </a:r>
            <a:r>
              <a:rPr lang="es-ES" sz="2200" dirty="0"/>
              <a:t>la </a:t>
            </a:r>
            <a:r>
              <a:rPr lang="es-ES" sz="2200" dirty="0" smtClean="0"/>
              <a:t>de entrada, </a:t>
            </a:r>
            <a:r>
              <a:rPr lang="es-ES" sz="2000" dirty="0" smtClean="0"/>
              <a:t>con excepción de la limitación de </a:t>
            </a:r>
            <a:r>
              <a:rPr lang="es-ES" sz="2000" dirty="0" err="1" smtClean="0"/>
              <a:t>slew</a:t>
            </a:r>
            <a:r>
              <a:rPr lang="es-ES" sz="2000" dirty="0" smtClean="0"/>
              <a:t> </a:t>
            </a:r>
            <a:r>
              <a:rPr lang="es-ES" sz="2000" dirty="0" err="1" smtClean="0"/>
              <a:t>rate</a:t>
            </a:r>
            <a:r>
              <a:rPr lang="es-ES" sz="2000" dirty="0" smtClean="0"/>
              <a:t> en la caída de un pulso</a:t>
            </a:r>
            <a:endParaRPr lang="en-US" sz="2200" dirty="0"/>
          </a:p>
        </p:txBody>
      </p:sp>
      <p:pic>
        <p:nvPicPr>
          <p:cNvPr id="6" name="Picture 2" descr="C:\Users\Admin\Documents\Fall 2013\scope pics\B\TEK000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292" y="2438400"/>
            <a:ext cx="7395308" cy="3605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14556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81000"/>
            <a:ext cx="7086600" cy="762000"/>
          </a:xfrm>
        </p:spPr>
        <p:txBody>
          <a:bodyPr/>
          <a:lstStyle/>
          <a:p>
            <a:r>
              <a:rPr lang="en-US" dirty="0" err="1" smtClean="0"/>
              <a:t>Prueba</a:t>
            </a:r>
            <a:r>
              <a:rPr lang="en-US" dirty="0" smtClean="0"/>
              <a:t> De Un </a:t>
            </a:r>
            <a:r>
              <a:rPr lang="en-US" dirty="0" err="1" smtClean="0"/>
              <a:t>Amplificador</a:t>
            </a:r>
            <a:r>
              <a:rPr lang="en-US" dirty="0" smtClean="0"/>
              <a:t> </a:t>
            </a:r>
            <a:r>
              <a:rPr lang="en-US" dirty="0" err="1" smtClean="0"/>
              <a:t>Operacional</a:t>
            </a:r>
            <a:r>
              <a:rPr lang="en-US" dirty="0"/>
              <a:t> </a:t>
            </a:r>
            <a:r>
              <a:rPr lang="en-US" dirty="0" smtClean="0"/>
              <a:t>(A.O.)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/>
          <a:p>
            <a:r>
              <a:rPr lang="es-ES" sz="2200" dirty="0"/>
              <a:t>Para sentirse cómodo con estos chips </a:t>
            </a:r>
            <a:r>
              <a:rPr lang="es-ES" sz="2200" dirty="0" smtClean="0"/>
              <a:t>vamos </a:t>
            </a:r>
            <a:r>
              <a:rPr lang="es-ES" sz="2200" dirty="0"/>
              <a:t>ejecutar rápidamente algunas pruebas con los amplificadores operacionales dentro </a:t>
            </a:r>
            <a:r>
              <a:rPr lang="es-ES" sz="2200" dirty="0" smtClean="0"/>
              <a:t>del CI (circuito integrado)</a:t>
            </a:r>
          </a:p>
          <a:p>
            <a:r>
              <a:rPr lang="es-ES" sz="2200" dirty="0"/>
              <a:t>Al probar cualquier chip hay que </a:t>
            </a:r>
            <a:r>
              <a:rPr lang="es-ES" sz="2200" dirty="0" smtClean="0"/>
              <a:t>identificar </a:t>
            </a:r>
            <a:r>
              <a:rPr lang="es-ES" sz="2200" dirty="0"/>
              <a:t>primero de los pines necesarios para la </a:t>
            </a:r>
            <a:r>
              <a:rPr lang="es-ES" sz="2200" dirty="0" smtClean="0"/>
              <a:t>prueba</a:t>
            </a:r>
          </a:p>
          <a:p>
            <a:r>
              <a:rPr lang="en-US" sz="2200" dirty="0"/>
              <a:t>La </a:t>
            </a:r>
            <a:r>
              <a:rPr lang="en-US" sz="2200" dirty="0" err="1" smtClean="0"/>
              <a:t>orientación</a:t>
            </a:r>
            <a:r>
              <a:rPr lang="en-US" sz="2200" dirty="0" smtClean="0"/>
              <a:t> del chip se </a:t>
            </a:r>
            <a:r>
              <a:rPr lang="en-US" sz="2200" dirty="0" err="1" smtClean="0"/>
              <a:t>muestra</a:t>
            </a:r>
            <a:r>
              <a:rPr lang="en-US" sz="2200" dirty="0" smtClean="0"/>
              <a:t> a la </a:t>
            </a:r>
            <a:r>
              <a:rPr lang="en-US" sz="2200" dirty="0" err="1" smtClean="0"/>
              <a:t>derecha</a:t>
            </a:r>
            <a:endParaRPr lang="en-US" sz="2200" dirty="0" smtClean="0"/>
          </a:p>
          <a:p>
            <a:r>
              <a:rPr lang="en-US" sz="2200" dirty="0" smtClean="0"/>
              <a:t>Este </a:t>
            </a:r>
            <a:r>
              <a:rPr lang="en-US" sz="2200" dirty="0" err="1" smtClean="0"/>
              <a:t>formato</a:t>
            </a:r>
            <a:r>
              <a:rPr lang="en-US" sz="2200" dirty="0" smtClean="0"/>
              <a:t> de chip se llama </a:t>
            </a:r>
            <a:r>
              <a:rPr lang="en-US" sz="2200" i="1" dirty="0" smtClean="0"/>
              <a:t>Dual-in-line Package (DIP) </a:t>
            </a:r>
            <a:r>
              <a:rPr lang="en-US" sz="2200" dirty="0" smtClean="0"/>
              <a:t>y </a:t>
            </a:r>
            <a:r>
              <a:rPr lang="en-US" sz="2200" dirty="0" err="1" smtClean="0"/>
              <a:t>tiene</a:t>
            </a:r>
            <a:r>
              <a:rPr lang="en-US" sz="2200" dirty="0" smtClean="0"/>
              <a:t> 40 pines </a:t>
            </a:r>
          </a:p>
          <a:p>
            <a:pPr marL="0" indent="0">
              <a:buNone/>
            </a:pPr>
            <a:r>
              <a:rPr lang="en-US" sz="2200" dirty="0" smtClean="0"/>
              <a:t>  </a:t>
            </a:r>
          </a:p>
          <a:p>
            <a:endParaRPr lang="en-US" sz="2200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95400"/>
            <a:ext cx="1800225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7780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Respuesta de Señal Grande de A.O. “B”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/>
              <a:t>A</a:t>
            </a:r>
            <a:r>
              <a:rPr lang="es-ES" sz="2200" dirty="0" smtClean="0"/>
              <a:t>hora </a:t>
            </a:r>
            <a:r>
              <a:rPr lang="es-ES" sz="2200" dirty="0"/>
              <a:t>se puede ver que el </a:t>
            </a:r>
            <a:r>
              <a:rPr lang="es-ES" sz="2200" dirty="0" smtClean="0"/>
              <a:t>A.O. </a:t>
            </a:r>
            <a:r>
              <a:rPr lang="es-ES" sz="2200" dirty="0"/>
              <a:t>está mostrando un comportamiento </a:t>
            </a:r>
            <a:r>
              <a:rPr lang="es-ES" sz="2200" dirty="0" smtClean="0"/>
              <a:t>lento</a:t>
            </a:r>
          </a:p>
          <a:p>
            <a:r>
              <a:rPr lang="es-ES" sz="2200" dirty="0"/>
              <a:t>Es muy evidente en el </a:t>
            </a:r>
            <a:r>
              <a:rPr lang="es-ES" sz="2200" dirty="0" smtClean="0"/>
              <a:t>transitorio de elevación que alcanza </a:t>
            </a:r>
            <a:r>
              <a:rPr lang="es-ES" sz="2200" dirty="0"/>
              <a:t>el valor máximo </a:t>
            </a:r>
            <a:r>
              <a:rPr lang="es-ES" sz="2200" dirty="0" smtClean="0"/>
              <a:t>60ns </a:t>
            </a:r>
            <a:r>
              <a:rPr lang="es-ES" sz="2200" dirty="0"/>
              <a:t>más </a:t>
            </a:r>
            <a:r>
              <a:rPr lang="es-ES" sz="2200" dirty="0" smtClean="0"/>
              <a:t>tarde</a:t>
            </a:r>
          </a:p>
          <a:p>
            <a:r>
              <a:rPr lang="es-ES" sz="2200" dirty="0" smtClean="0"/>
              <a:t>Por el transitorio descendente se tarda unos 20ns para alcanzar el mínimo</a:t>
            </a:r>
            <a:endParaRPr lang="en-US" sz="2200" dirty="0"/>
          </a:p>
        </p:txBody>
      </p:sp>
      <p:pic>
        <p:nvPicPr>
          <p:cNvPr id="6" name="Picture 2" descr="C:\Users\Admin\Documents\Fall 2013\scope pics\B\TEK000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43400"/>
            <a:ext cx="4572000" cy="2228850"/>
          </a:xfrm>
          <a:prstGeom prst="rect">
            <a:avLst/>
          </a:prstGeom>
          <a:noFill/>
        </p:spPr>
      </p:pic>
      <p:pic>
        <p:nvPicPr>
          <p:cNvPr id="7" name="Picture 3" descr="C:\Users\Admin\Documents\Fall 2013\scope pics\B\TEK000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343400"/>
            <a:ext cx="4572000" cy="222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922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A.O. “C”: </a:t>
            </a:r>
            <a:r>
              <a:rPr lang="es-ES" dirty="0" smtClean="0"/>
              <a:t>Compensación de Miller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sz="2200" dirty="0"/>
              <a:t>Ahora vamos a utilizar </a:t>
            </a:r>
            <a:r>
              <a:rPr lang="es-ES" sz="2200" dirty="0" smtClean="0"/>
              <a:t>A.O. “C“</a:t>
            </a:r>
          </a:p>
          <a:p>
            <a:r>
              <a:rPr lang="es-ES" sz="2200" dirty="0"/>
              <a:t>El </a:t>
            </a:r>
            <a:r>
              <a:rPr lang="es-ES" sz="2200" dirty="0" smtClean="0"/>
              <a:t>diagrama </a:t>
            </a:r>
            <a:r>
              <a:rPr lang="es-ES" sz="2200" dirty="0"/>
              <a:t>de conexión se </a:t>
            </a:r>
            <a:r>
              <a:rPr lang="es-ES" sz="2200" dirty="0" smtClean="0"/>
              <a:t>muestra </a:t>
            </a:r>
            <a:r>
              <a:rPr lang="es-ES" sz="2200" dirty="0"/>
              <a:t>a continuación</a:t>
            </a:r>
            <a:endParaRPr lang="en-US" sz="2200" dirty="0"/>
          </a:p>
        </p:txBody>
      </p:sp>
      <p:pic>
        <p:nvPicPr>
          <p:cNvPr id="8" name="Picture 2" descr="C:\Users\Christian\Desktop\Electric\Pics\Analog_testchi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8335" y="1371600"/>
            <a:ext cx="285566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7050"/>
            <a:ext cx="64198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17874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Respuesta de Señal Pequeña </a:t>
            </a:r>
            <a:r>
              <a:rPr lang="es-ES" dirty="0" smtClean="0"/>
              <a:t>del </a:t>
            </a:r>
            <a:r>
              <a:rPr lang="es-ES" dirty="0"/>
              <a:t>A.O. </a:t>
            </a:r>
            <a:r>
              <a:rPr lang="es-ES" dirty="0" smtClean="0"/>
              <a:t>“C”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 smtClean="0"/>
              <a:t>Se realiza la </a:t>
            </a:r>
            <a:r>
              <a:rPr lang="es-ES" sz="2200" dirty="0"/>
              <a:t>misma prueba de pequeña señal </a:t>
            </a:r>
            <a:r>
              <a:rPr lang="es-ES" sz="2200" dirty="0" smtClean="0"/>
              <a:t>que </a:t>
            </a:r>
            <a:r>
              <a:rPr lang="es-ES" sz="2200" dirty="0"/>
              <a:t>hemos hecho </a:t>
            </a:r>
            <a:r>
              <a:rPr lang="es-ES" sz="2200" dirty="0" smtClean="0"/>
              <a:t>para </a:t>
            </a:r>
            <a:r>
              <a:rPr lang="es-ES" sz="2200" dirty="0"/>
              <a:t>los últimos dos amplificadores </a:t>
            </a:r>
            <a:r>
              <a:rPr lang="es-ES" sz="2200" dirty="0" smtClean="0"/>
              <a:t>operacionales</a:t>
            </a:r>
          </a:p>
          <a:p>
            <a:r>
              <a:rPr lang="es-ES" sz="2200" dirty="0"/>
              <a:t>Es obvio a partir de esta captura de pantalla que el A.O. es </a:t>
            </a:r>
            <a:r>
              <a:rPr lang="es-ES" sz="2200" dirty="0" smtClean="0"/>
              <a:t>un poco </a:t>
            </a:r>
            <a:r>
              <a:rPr lang="es-ES" sz="2200" dirty="0"/>
              <a:t>lento para </a:t>
            </a:r>
            <a:r>
              <a:rPr lang="es-ES" sz="2200" dirty="0" smtClean="0"/>
              <a:t>responder</a:t>
            </a:r>
            <a:r>
              <a:rPr lang="en-US" sz="2200" dirty="0" smtClean="0"/>
              <a:t> </a:t>
            </a:r>
            <a:r>
              <a:rPr lang="en-US" sz="2200" dirty="0"/>
              <a:t>y </a:t>
            </a:r>
            <a:r>
              <a:rPr lang="en-US" sz="2200" dirty="0" err="1" smtClean="0"/>
              <a:t>que</a:t>
            </a:r>
            <a:r>
              <a:rPr lang="en-US" sz="2200" dirty="0" smtClean="0"/>
              <a:t> </a:t>
            </a:r>
            <a:r>
              <a:rPr lang="en-US" sz="2200" dirty="0" err="1" smtClean="0"/>
              <a:t>tiene</a:t>
            </a:r>
            <a:r>
              <a:rPr lang="en-US" sz="2200" dirty="0" smtClean="0"/>
              <a:t> un </a:t>
            </a:r>
            <a:r>
              <a:rPr lang="es-ES" sz="2200" dirty="0" smtClean="0"/>
              <a:t>retraso notable</a:t>
            </a:r>
            <a:endParaRPr lang="en-US" sz="2200" dirty="0"/>
          </a:p>
        </p:txBody>
      </p:sp>
      <p:pic>
        <p:nvPicPr>
          <p:cNvPr id="7" name="Picture 3" descr="C:\Users\Admin\Documents\Fall 2013\scope pics\C\TEK000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200400"/>
            <a:ext cx="6553200" cy="31946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76605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Respuesta de Señal Pequeña </a:t>
            </a:r>
            <a:r>
              <a:rPr lang="es-ES" dirty="0" smtClean="0"/>
              <a:t>del </a:t>
            </a:r>
            <a:r>
              <a:rPr lang="es-ES" dirty="0"/>
              <a:t>A.O. “C”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 smtClean="0"/>
              <a:t>Además de mostrar una </a:t>
            </a:r>
            <a:r>
              <a:rPr lang="es-ES" sz="2200" dirty="0"/>
              <a:t>respuesta lenta en los </a:t>
            </a:r>
            <a:r>
              <a:rPr lang="es-ES" sz="2200" dirty="0" smtClean="0"/>
              <a:t>transitorios </a:t>
            </a:r>
            <a:r>
              <a:rPr lang="es-ES" sz="2200" dirty="0"/>
              <a:t>y un </a:t>
            </a:r>
            <a:r>
              <a:rPr lang="es-ES" sz="2200" dirty="0" smtClean="0"/>
              <a:t>desplazamiento, el A.O. exhibe un </a:t>
            </a:r>
            <a:r>
              <a:rPr lang="es-ES" sz="2200" dirty="0"/>
              <a:t>retardo de tiempo, </a:t>
            </a:r>
            <a:r>
              <a:rPr lang="es-ES" sz="2200" dirty="0" smtClean="0"/>
              <a:t>que puede observarse cuando amplificamos la imagen </a:t>
            </a:r>
            <a:endParaRPr lang="en-US" sz="2200" dirty="0" smtClean="0"/>
          </a:p>
        </p:txBody>
      </p:sp>
      <p:pic>
        <p:nvPicPr>
          <p:cNvPr id="6" name="Picture 2" descr="C:\Users\Admin\Documents\Fall 2013\scope pics\C\TEK000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7600"/>
            <a:ext cx="4572000" cy="2228850"/>
          </a:xfrm>
          <a:prstGeom prst="rect">
            <a:avLst/>
          </a:prstGeom>
          <a:noFill/>
        </p:spPr>
      </p:pic>
      <p:pic>
        <p:nvPicPr>
          <p:cNvPr id="7" name="Picture 3" descr="C:\Users\Admin\Documents\Fall 2013\scope pics\C\TEK0003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57600"/>
            <a:ext cx="4572000" cy="222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18971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Respuesta de Señal Grande </a:t>
            </a:r>
            <a:r>
              <a:rPr lang="es-ES" dirty="0" smtClean="0"/>
              <a:t>del </a:t>
            </a:r>
            <a:r>
              <a:rPr lang="es-ES" dirty="0"/>
              <a:t>A.O. </a:t>
            </a:r>
            <a:r>
              <a:rPr lang="es-ES" dirty="0" smtClean="0"/>
              <a:t>“C”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00600"/>
          </a:xfrm>
        </p:spPr>
        <p:txBody>
          <a:bodyPr/>
          <a:lstStyle/>
          <a:p>
            <a:r>
              <a:rPr lang="es-ES" sz="2200" dirty="0"/>
              <a:t>Ahora la aplicación de una señal grande para este amplificador operacional muestra el mismo tipo de respuesta de la prueba de la señal </a:t>
            </a:r>
            <a:r>
              <a:rPr lang="es-ES" sz="2200" dirty="0" smtClean="0"/>
              <a:t>pequeña</a:t>
            </a:r>
          </a:p>
          <a:p>
            <a:r>
              <a:rPr lang="es-ES" sz="2200" dirty="0"/>
              <a:t>En otras palabras, la forma </a:t>
            </a:r>
            <a:r>
              <a:rPr lang="es-ES" sz="2200" dirty="0" smtClean="0"/>
              <a:t>de onda a la salida tiene un aspecto similar</a:t>
            </a:r>
          </a:p>
          <a:p>
            <a:r>
              <a:rPr lang="es-ES" sz="2200" dirty="0" smtClean="0"/>
              <a:t>Observando </a:t>
            </a:r>
            <a:r>
              <a:rPr lang="es-ES" sz="2200" dirty="0"/>
              <a:t>de cerca, la limitación de la velocidad es un poco mayor que en </a:t>
            </a:r>
            <a:r>
              <a:rPr lang="es-ES" sz="2200" dirty="0" smtClean="0"/>
              <a:t>la prueba de </a:t>
            </a:r>
            <a:r>
              <a:rPr lang="es-ES" sz="2200" dirty="0"/>
              <a:t>pequeña señal</a:t>
            </a:r>
            <a:endParaRPr lang="en-US" sz="2200" dirty="0"/>
          </a:p>
        </p:txBody>
      </p:sp>
      <p:pic>
        <p:nvPicPr>
          <p:cNvPr id="6" name="Picture 2" descr="C:\Users\Admin\Documents\Fall 2013\scope pics\C\TEK000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657600"/>
            <a:ext cx="6408615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0582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Respuesta de Señal Grande </a:t>
            </a:r>
            <a:r>
              <a:rPr lang="es-ES" dirty="0" smtClean="0"/>
              <a:t>del </a:t>
            </a:r>
            <a:r>
              <a:rPr lang="es-ES" dirty="0"/>
              <a:t>A.O. “C”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/>
              <a:t>El amplificador operacional claramente es lento para </a:t>
            </a:r>
            <a:r>
              <a:rPr lang="es-ES" sz="2200" dirty="0" smtClean="0"/>
              <a:t>responder, </a:t>
            </a:r>
            <a:r>
              <a:rPr lang="es-ES" sz="2200" dirty="0"/>
              <a:t>más que la prueba anterior, aunque hay un tiempo de retraso más </a:t>
            </a:r>
            <a:r>
              <a:rPr lang="es-ES" sz="2200" dirty="0" smtClean="0"/>
              <a:t>pequeño</a:t>
            </a:r>
          </a:p>
          <a:p>
            <a:r>
              <a:rPr lang="es-ES" sz="2200" dirty="0" smtClean="0"/>
              <a:t>No </a:t>
            </a:r>
            <a:r>
              <a:rPr lang="es-ES" sz="2200" dirty="0"/>
              <a:t>hay </a:t>
            </a:r>
            <a:r>
              <a:rPr lang="es-ES" sz="2200" dirty="0" smtClean="0"/>
              <a:t>un desplazamiento notable </a:t>
            </a:r>
            <a:r>
              <a:rPr lang="es-ES" sz="2200" dirty="0"/>
              <a:t>(tanto la </a:t>
            </a:r>
            <a:r>
              <a:rPr lang="es-ES" sz="2200" dirty="0" smtClean="0"/>
              <a:t>onda de entrada </a:t>
            </a:r>
            <a:r>
              <a:rPr lang="es-ES" sz="2200" dirty="0"/>
              <a:t>y la onda de salida </a:t>
            </a:r>
            <a:r>
              <a:rPr lang="es-ES" sz="2200" dirty="0" smtClean="0"/>
              <a:t>parecen </a:t>
            </a:r>
            <a:r>
              <a:rPr lang="es-ES" sz="2200" dirty="0"/>
              <a:t>estar </a:t>
            </a:r>
            <a:r>
              <a:rPr lang="es-ES" sz="2200" dirty="0" smtClean="0"/>
              <a:t>en el mismo nivel de voltaje)</a:t>
            </a:r>
          </a:p>
        </p:txBody>
      </p:sp>
      <p:pic>
        <p:nvPicPr>
          <p:cNvPr id="8" name="Picture 2" descr="C:\Users\Admin\Documents\Fall 2013\scope pics\C\TEK000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67200"/>
            <a:ext cx="4572000" cy="2228850"/>
          </a:xfrm>
          <a:prstGeom prst="rect">
            <a:avLst/>
          </a:prstGeom>
          <a:noFill/>
        </p:spPr>
      </p:pic>
      <p:pic>
        <p:nvPicPr>
          <p:cNvPr id="9" name="Picture 3" descr="C:\Users\Admin\Documents\Fall 2013\scope pics\C\TEK0003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67200"/>
            <a:ext cx="4572000" cy="222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6231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6553200" cy="838200"/>
          </a:xfrm>
        </p:spPr>
        <p:txBody>
          <a:bodyPr/>
          <a:lstStyle/>
          <a:p>
            <a:pPr algn="ctr"/>
            <a:r>
              <a:rPr lang="en-US" dirty="0" smtClean="0"/>
              <a:t>A.O “D”: </a:t>
            </a:r>
            <a:r>
              <a:rPr lang="es-ES" dirty="0" smtClean="0"/>
              <a:t>Compensación </a:t>
            </a:r>
            <a:r>
              <a:rPr lang="en-US" dirty="0" smtClean="0"/>
              <a:t>Split-Length Current Mirror Load (SLCL)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sz="2200" dirty="0"/>
              <a:t>El diagrama de conexión para </a:t>
            </a:r>
            <a:r>
              <a:rPr lang="es-ES" sz="2200" dirty="0" smtClean="0"/>
              <a:t>A.O. </a:t>
            </a:r>
            <a:r>
              <a:rPr lang="es-ES" sz="2200" dirty="0"/>
              <a:t>"D" se muestra a continuación</a:t>
            </a:r>
            <a:endParaRPr lang="en-US" sz="2200" dirty="0"/>
          </a:p>
        </p:txBody>
      </p:sp>
      <p:pic>
        <p:nvPicPr>
          <p:cNvPr id="9" name="Picture 2" descr="C:\Users\Christian\Desktop\Electric\Pics\Analog_testchi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8335" y="1371600"/>
            <a:ext cx="285566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90800"/>
            <a:ext cx="64389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1734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Respuesta de Señal Pequeña </a:t>
            </a:r>
            <a:r>
              <a:rPr lang="es-ES" dirty="0" smtClean="0"/>
              <a:t>del </a:t>
            </a:r>
            <a:r>
              <a:rPr lang="es-ES" dirty="0"/>
              <a:t>A.O. </a:t>
            </a:r>
            <a:r>
              <a:rPr lang="es-ES" dirty="0" smtClean="0"/>
              <a:t>“D”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/>
              <a:t>Con </a:t>
            </a:r>
            <a:r>
              <a:rPr lang="es-ES" sz="2200" dirty="0" smtClean="0"/>
              <a:t>este A.O. </a:t>
            </a:r>
            <a:r>
              <a:rPr lang="es-ES" sz="2200" dirty="0"/>
              <a:t>existe un </a:t>
            </a:r>
            <a:r>
              <a:rPr lang="es-ES" sz="2200" dirty="0" smtClean="0"/>
              <a:t>retraso </a:t>
            </a:r>
            <a:r>
              <a:rPr lang="es-ES" sz="2000" dirty="0" smtClean="0"/>
              <a:t>pequeño</a:t>
            </a:r>
            <a:endParaRPr lang="es-ES" sz="2200" dirty="0" smtClean="0"/>
          </a:p>
          <a:p>
            <a:r>
              <a:rPr lang="es-ES" sz="2200" dirty="0"/>
              <a:t>Sin embargo parece que este amplificador tiene una respuesta mucho más rápida que </a:t>
            </a:r>
            <a:r>
              <a:rPr lang="es-MX" sz="2200" dirty="0" smtClean="0"/>
              <a:t>los anteriores</a:t>
            </a:r>
            <a:endParaRPr lang="en-US" sz="2200" dirty="0"/>
          </a:p>
        </p:txBody>
      </p:sp>
      <p:pic>
        <p:nvPicPr>
          <p:cNvPr id="6" name="Picture 2" descr="E:\TEK000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569" y="2971800"/>
            <a:ext cx="6721231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08148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Respuesta de Señal Pequeña </a:t>
            </a:r>
            <a:r>
              <a:rPr lang="es-ES" dirty="0" smtClean="0"/>
              <a:t>del </a:t>
            </a:r>
            <a:r>
              <a:rPr lang="es-ES" dirty="0"/>
              <a:t>A.O. “D”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/>
              <a:t>Este amplificador tiene una muy buena respuesta </a:t>
            </a:r>
            <a:r>
              <a:rPr lang="es-ES" sz="2200" dirty="0" smtClean="0"/>
              <a:t>que </a:t>
            </a:r>
            <a:r>
              <a:rPr lang="es-ES" sz="2200" dirty="0"/>
              <a:t>sigue muy de cerca </a:t>
            </a:r>
            <a:r>
              <a:rPr lang="es-ES" sz="2200" dirty="0" smtClean="0"/>
              <a:t>la </a:t>
            </a:r>
            <a:r>
              <a:rPr lang="es-ES" sz="2200" dirty="0"/>
              <a:t>ondulación que el generador de funciones produce </a:t>
            </a:r>
            <a:endParaRPr lang="es-ES" sz="2200" dirty="0" smtClean="0"/>
          </a:p>
          <a:p>
            <a:r>
              <a:rPr lang="es-ES" sz="2200" dirty="0"/>
              <a:t>Tiene </a:t>
            </a:r>
            <a:r>
              <a:rPr lang="es-ES" sz="2200" dirty="0" smtClean="0"/>
              <a:t>una respuesta en </a:t>
            </a:r>
            <a:r>
              <a:rPr lang="es-ES" sz="2200" dirty="0"/>
              <a:t>tiempo </a:t>
            </a:r>
            <a:r>
              <a:rPr lang="es-ES" sz="2200" dirty="0" smtClean="0"/>
              <a:t>bastante rápida para los transitorios de elevación </a:t>
            </a:r>
            <a:r>
              <a:rPr lang="es-ES" sz="2200" dirty="0"/>
              <a:t>y caída </a:t>
            </a:r>
            <a:endParaRPr lang="es-ES" sz="2200" dirty="0" smtClean="0"/>
          </a:p>
          <a:p>
            <a:r>
              <a:rPr lang="es-ES" sz="2200" dirty="0" smtClean="0"/>
              <a:t>Muestra </a:t>
            </a:r>
            <a:r>
              <a:rPr lang="es-ES" sz="2200" dirty="0"/>
              <a:t>un ligero </a:t>
            </a:r>
            <a:r>
              <a:rPr lang="es-ES" sz="2200" dirty="0" smtClean="0"/>
              <a:t>retraso</a:t>
            </a:r>
            <a:endParaRPr lang="en-US" sz="2200" dirty="0"/>
          </a:p>
        </p:txBody>
      </p:sp>
      <p:pic>
        <p:nvPicPr>
          <p:cNvPr id="6" name="Picture 3" descr="E:\TEK0008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95750"/>
            <a:ext cx="4572000" cy="2228850"/>
          </a:xfrm>
          <a:prstGeom prst="rect">
            <a:avLst/>
          </a:prstGeom>
          <a:noFill/>
        </p:spPr>
      </p:pic>
      <p:pic>
        <p:nvPicPr>
          <p:cNvPr id="7" name="Picture 2" descr="E:\TEK0007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95750"/>
            <a:ext cx="4572000" cy="222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94396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Respuesta de Señal Grande </a:t>
            </a:r>
            <a:r>
              <a:rPr lang="es-ES" dirty="0" smtClean="0"/>
              <a:t>del </a:t>
            </a:r>
            <a:r>
              <a:rPr lang="es-ES" dirty="0"/>
              <a:t>A.O. </a:t>
            </a:r>
            <a:r>
              <a:rPr lang="es-ES" dirty="0" smtClean="0"/>
              <a:t>“D”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/>
              <a:t>El amplificador operacional no presenta el mismo comportamiento cuando se aplica una </a:t>
            </a:r>
            <a:r>
              <a:rPr lang="es-ES" sz="2200" dirty="0" smtClean="0"/>
              <a:t>pulso grande</a:t>
            </a:r>
          </a:p>
          <a:p>
            <a:r>
              <a:rPr lang="es-ES" sz="2200" dirty="0"/>
              <a:t>El amplificador operacional parece responder lentamente sólo en los </a:t>
            </a:r>
            <a:r>
              <a:rPr lang="es-ES" sz="2200" dirty="0" smtClean="0"/>
              <a:t>transitorios de elevación, con </a:t>
            </a:r>
            <a:r>
              <a:rPr lang="es-ES" sz="2000" dirty="0" smtClean="0"/>
              <a:t>limitación de </a:t>
            </a:r>
            <a:r>
              <a:rPr lang="es-ES" sz="2000" dirty="0" err="1" smtClean="0"/>
              <a:t>slew</a:t>
            </a:r>
            <a:r>
              <a:rPr lang="es-ES" sz="2000" dirty="0" smtClean="0"/>
              <a:t> </a:t>
            </a:r>
            <a:r>
              <a:rPr lang="es-ES" sz="2000" dirty="0" err="1" smtClean="0"/>
              <a:t>rate</a:t>
            </a:r>
            <a:endParaRPr lang="en-US" sz="2200" dirty="0"/>
          </a:p>
        </p:txBody>
      </p:sp>
      <p:pic>
        <p:nvPicPr>
          <p:cNvPr id="6" name="Picture 2" descr="E:\TEK0006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202305"/>
            <a:ext cx="6561015" cy="3198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80143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Perfil</a:t>
            </a:r>
            <a:r>
              <a:rPr lang="en-US" dirty="0" smtClean="0"/>
              <a:t> De </a:t>
            </a:r>
            <a:r>
              <a:rPr lang="en-US" dirty="0" err="1" smtClean="0"/>
              <a:t>Presentación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/>
          <a:lstStyle/>
          <a:p>
            <a:r>
              <a:rPr lang="es-ES" sz="2200" dirty="0"/>
              <a:t>Vamos a probar todos los amplificadores en el chip usando </a:t>
            </a:r>
            <a:r>
              <a:rPr lang="es-ES" sz="2200" dirty="0" smtClean="0"/>
              <a:t>una configuración de buffer </a:t>
            </a:r>
            <a:r>
              <a:rPr lang="es-ES" sz="2200" dirty="0"/>
              <a:t>(</a:t>
            </a:r>
            <a:r>
              <a:rPr lang="es-ES" sz="2200" dirty="0" smtClean="0"/>
              <a:t>seguidor de voltaje) </a:t>
            </a:r>
          </a:p>
          <a:p>
            <a:r>
              <a:rPr lang="es-ES" sz="2200" dirty="0" smtClean="0"/>
              <a:t>Después </a:t>
            </a:r>
            <a:r>
              <a:rPr lang="es-ES" sz="2200" dirty="0"/>
              <a:t>un </a:t>
            </a:r>
            <a:r>
              <a:rPr lang="es-ES" sz="2200" dirty="0" err="1"/>
              <a:t>op-amp</a:t>
            </a:r>
            <a:r>
              <a:rPr lang="es-ES" sz="2200" dirty="0"/>
              <a:t> se pondrá en una configuración inversora y </a:t>
            </a:r>
            <a:r>
              <a:rPr lang="es-ES" sz="2200" dirty="0" smtClean="0"/>
              <a:t>una vez probado</a:t>
            </a:r>
            <a:r>
              <a:rPr lang="es-ES" sz="2200" dirty="0"/>
              <a:t>, el resto </a:t>
            </a:r>
            <a:r>
              <a:rPr lang="es-ES" sz="2200" dirty="0" smtClean="0"/>
              <a:t>de las pruebas será </a:t>
            </a:r>
            <a:r>
              <a:rPr lang="es-ES" sz="2200" dirty="0"/>
              <a:t>a </a:t>
            </a:r>
            <a:r>
              <a:rPr lang="es-ES" sz="2200" dirty="0" smtClean="0"/>
              <a:t>discreción del alumno</a:t>
            </a:r>
          </a:p>
          <a:p>
            <a:r>
              <a:rPr lang="es-ES" sz="2200" dirty="0" smtClean="0"/>
              <a:t>Se realizarán 2 pruebas, una en </a:t>
            </a:r>
            <a:r>
              <a:rPr lang="es-ES" sz="2200" dirty="0"/>
              <a:t>pequeña señal y </a:t>
            </a:r>
            <a:r>
              <a:rPr lang="es-ES" sz="2200" dirty="0" smtClean="0"/>
              <a:t>otra en señal grande (usando </a:t>
            </a:r>
            <a:r>
              <a:rPr lang="es-ES" sz="2200" dirty="0"/>
              <a:t>ondas cuadradas</a:t>
            </a:r>
            <a:r>
              <a:rPr lang="es-ES" sz="2200" dirty="0" smtClean="0"/>
              <a:t>)</a:t>
            </a:r>
          </a:p>
          <a:p>
            <a:r>
              <a:rPr lang="es-MX" sz="2200" dirty="0" smtClean="0"/>
              <a:t>Parámetros</a:t>
            </a:r>
            <a:r>
              <a:rPr lang="en-US" sz="2200" dirty="0" smtClean="0"/>
              <a:t> de la </a:t>
            </a:r>
            <a:r>
              <a:rPr lang="es-ES" sz="2200" dirty="0"/>
              <a:t>señal</a:t>
            </a:r>
            <a:r>
              <a:rPr lang="en-US" sz="2200" dirty="0" smtClean="0"/>
              <a:t> </a:t>
            </a:r>
            <a:r>
              <a:rPr lang="es-ES" sz="2200" dirty="0"/>
              <a:t>pequeña </a:t>
            </a:r>
            <a:r>
              <a:rPr lang="es-ES" sz="2200" dirty="0" smtClean="0"/>
              <a:t>son</a:t>
            </a:r>
            <a:r>
              <a:rPr lang="en-US" sz="2200" dirty="0" smtClean="0"/>
              <a:t>:</a:t>
            </a:r>
            <a:endParaRPr lang="en-US" sz="2200" dirty="0"/>
          </a:p>
          <a:p>
            <a:pPr lvl="1"/>
            <a:r>
              <a:rPr lang="en-US" sz="1800" dirty="0"/>
              <a:t>100mV </a:t>
            </a:r>
            <a:r>
              <a:rPr lang="en-US" sz="1800" dirty="0" err="1" smtClean="0"/>
              <a:t>pico</a:t>
            </a:r>
            <a:r>
              <a:rPr lang="en-US" sz="1800" dirty="0" smtClean="0"/>
              <a:t> a </a:t>
            </a:r>
            <a:r>
              <a:rPr lang="en-US" sz="1800" dirty="0" err="1" smtClean="0"/>
              <a:t>pico</a:t>
            </a:r>
            <a:r>
              <a:rPr lang="en-US" sz="1800" dirty="0" smtClean="0"/>
              <a:t> para la </a:t>
            </a:r>
            <a:r>
              <a:rPr lang="en-US" sz="1800" dirty="0" err="1" smtClean="0"/>
              <a:t>onda</a:t>
            </a:r>
            <a:r>
              <a:rPr lang="en-US" sz="1800" dirty="0" smtClean="0"/>
              <a:t> </a:t>
            </a:r>
            <a:r>
              <a:rPr lang="en-US" sz="1800" dirty="0" err="1" smtClean="0"/>
              <a:t>cuadrada</a:t>
            </a:r>
            <a:endParaRPr lang="en-US" sz="1800" dirty="0"/>
          </a:p>
          <a:p>
            <a:pPr lvl="1"/>
            <a:r>
              <a:rPr lang="en-US" sz="1800" dirty="0"/>
              <a:t>2.55V offset </a:t>
            </a:r>
          </a:p>
          <a:p>
            <a:pPr lvl="1"/>
            <a:r>
              <a:rPr lang="en-US" sz="1800" dirty="0" smtClean="0"/>
              <a:t>1MHz de </a:t>
            </a:r>
            <a:r>
              <a:rPr lang="en-US" sz="1800" dirty="0" err="1" smtClean="0"/>
              <a:t>frecuencia</a:t>
            </a:r>
            <a:endParaRPr lang="en-US" sz="2200" dirty="0"/>
          </a:p>
          <a:p>
            <a:r>
              <a:rPr lang="es-MX" sz="2200" dirty="0" smtClean="0"/>
              <a:t>Parámetros</a:t>
            </a:r>
            <a:r>
              <a:rPr lang="en-US" sz="2200" dirty="0" smtClean="0"/>
              <a:t> de la </a:t>
            </a:r>
            <a:r>
              <a:rPr lang="es-ES" sz="2200" dirty="0"/>
              <a:t>señal</a:t>
            </a:r>
            <a:r>
              <a:rPr lang="en-US" sz="2200" dirty="0" smtClean="0"/>
              <a:t> </a:t>
            </a:r>
            <a:r>
              <a:rPr lang="en-US" sz="2200" dirty="0" err="1" smtClean="0"/>
              <a:t>grande</a:t>
            </a:r>
            <a:r>
              <a:rPr lang="en-US" sz="2200" dirty="0" smtClean="0"/>
              <a:t>:</a:t>
            </a:r>
          </a:p>
          <a:p>
            <a:pPr lvl="1"/>
            <a:r>
              <a:rPr lang="en-US" sz="1800" dirty="0"/>
              <a:t>1</a:t>
            </a:r>
            <a:r>
              <a:rPr lang="en-US" sz="1800" dirty="0" smtClean="0"/>
              <a:t>V </a:t>
            </a:r>
            <a:r>
              <a:rPr lang="en-US" sz="1800" dirty="0" err="1" smtClean="0"/>
              <a:t>pico</a:t>
            </a:r>
            <a:r>
              <a:rPr lang="en-US" sz="1800" dirty="0" smtClean="0"/>
              <a:t> a </a:t>
            </a:r>
            <a:r>
              <a:rPr lang="en-US" sz="1800" dirty="0" err="1" smtClean="0"/>
              <a:t>pico</a:t>
            </a:r>
            <a:r>
              <a:rPr lang="en-US" sz="1800" dirty="0" smtClean="0"/>
              <a:t> para la </a:t>
            </a:r>
            <a:r>
              <a:rPr lang="en-US" sz="1800" dirty="0" err="1" smtClean="0"/>
              <a:t>onda</a:t>
            </a:r>
            <a:r>
              <a:rPr lang="en-US" sz="1800" dirty="0" smtClean="0"/>
              <a:t> </a:t>
            </a:r>
            <a:r>
              <a:rPr lang="en-US" sz="1800" dirty="0" err="1" smtClean="0"/>
              <a:t>cuadrada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smtClean="0"/>
              <a:t>3.5V offset </a:t>
            </a:r>
          </a:p>
          <a:p>
            <a:pPr lvl="1"/>
            <a:r>
              <a:rPr lang="en-US" sz="1800" dirty="0" smtClean="0"/>
              <a:t>1MHz de </a:t>
            </a:r>
            <a:r>
              <a:rPr lang="en-US" sz="1800" dirty="0" err="1" smtClean="0"/>
              <a:t>frecuencia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2632865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Respuesta de Señal Grande </a:t>
            </a:r>
            <a:r>
              <a:rPr lang="es-ES" dirty="0" smtClean="0"/>
              <a:t>del </a:t>
            </a:r>
            <a:r>
              <a:rPr lang="es-ES" dirty="0"/>
              <a:t>A.O. “D”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/>
              <a:t>Un primer plano muestra </a:t>
            </a:r>
            <a:r>
              <a:rPr lang="es-ES" sz="2200" dirty="0" smtClean="0"/>
              <a:t>A.O. </a:t>
            </a:r>
            <a:r>
              <a:rPr lang="es-ES" sz="2200" dirty="0"/>
              <a:t>"D" parece comportarse lento tanto en el </a:t>
            </a:r>
            <a:r>
              <a:rPr lang="es-ES" sz="2200" dirty="0" smtClean="0"/>
              <a:t>transitorio de elevación como en el de caída </a:t>
            </a:r>
            <a:endParaRPr lang="es-ES" sz="2200" dirty="0"/>
          </a:p>
          <a:p>
            <a:r>
              <a:rPr lang="es-ES" sz="2200" dirty="0" smtClean="0"/>
              <a:t>Note la </a:t>
            </a:r>
            <a:r>
              <a:rPr lang="es-ES" sz="2200" dirty="0"/>
              <a:t>ondulación en el flanco </a:t>
            </a:r>
            <a:r>
              <a:rPr lang="es-ES" sz="2200" dirty="0" smtClean="0"/>
              <a:t>de caída para la señal de salida</a:t>
            </a:r>
            <a:endParaRPr lang="en-US" sz="2200" dirty="0" smtClean="0"/>
          </a:p>
        </p:txBody>
      </p:sp>
      <p:pic>
        <p:nvPicPr>
          <p:cNvPr id="6" name="Picture 4" descr="E:\TEK0006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86200"/>
            <a:ext cx="4572000" cy="2228850"/>
          </a:xfrm>
          <a:prstGeom prst="rect">
            <a:avLst/>
          </a:prstGeom>
          <a:noFill/>
        </p:spPr>
      </p:pic>
      <p:pic>
        <p:nvPicPr>
          <p:cNvPr id="7" name="Picture 3" descr="E:\TEK0006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86200"/>
            <a:ext cx="4572000" cy="222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59933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El Capacitor de </a:t>
            </a:r>
            <a:r>
              <a:rPr lang="en-US" dirty="0" err="1" smtClean="0"/>
              <a:t>Desacople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 smtClean="0"/>
              <a:t>Cuando se mostro la configuración inicial se mencionó que los capacitores tuvieron que ser agregado al circuito con el fin de asegurar un buen rendimiento</a:t>
            </a:r>
          </a:p>
          <a:p>
            <a:r>
              <a:rPr lang="es-ES" sz="2000" dirty="0" smtClean="0"/>
              <a:t>Si los capacitores se quitaran de </a:t>
            </a:r>
            <a:r>
              <a:rPr lang="es-ES" sz="2000" dirty="0" err="1" smtClean="0"/>
              <a:t>Op-Amp</a:t>
            </a:r>
            <a:r>
              <a:rPr lang="es-ES" sz="2000" dirty="0" smtClean="0"/>
              <a:t> "D" y se hizo la misma prueba de grande señal, entonces esto será el resultado</a:t>
            </a:r>
            <a:endParaRPr lang="en-US" sz="2200" dirty="0" smtClean="0"/>
          </a:p>
        </p:txBody>
      </p:sp>
      <p:pic>
        <p:nvPicPr>
          <p:cNvPr id="3074" name="Picture 2" descr="E:\TEK0007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139440"/>
            <a:ext cx="7315200" cy="356616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Capacitor de </a:t>
            </a:r>
            <a:r>
              <a:rPr lang="en-US" dirty="0" err="1" smtClean="0"/>
              <a:t>Desacople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 smtClean="0"/>
              <a:t>Compare este resultado con la prueba  original</a:t>
            </a:r>
            <a:endParaRPr lang="en-US" sz="2200" dirty="0" smtClean="0"/>
          </a:p>
          <a:p>
            <a:r>
              <a:rPr lang="es-ES" sz="2000" dirty="0" smtClean="0"/>
              <a:t>Hay una significativa desaceleración muy cerca del valor máximo en el borde ascendente</a:t>
            </a:r>
            <a:endParaRPr lang="en-US" sz="2200" dirty="0" smtClean="0"/>
          </a:p>
          <a:p>
            <a:r>
              <a:rPr lang="es-ES" sz="2000" dirty="0" smtClean="0"/>
              <a:t>Este comportamiento se debe a la retroalimentación en el circuito de polarización desde el propio amplificador operacional en forma de ruido</a:t>
            </a:r>
            <a:endParaRPr lang="en-US" sz="2200" dirty="0" smtClean="0"/>
          </a:p>
          <a:p>
            <a:r>
              <a:rPr lang="es-ES" sz="2000" dirty="0" smtClean="0"/>
              <a:t>La respuesta cambia el </a:t>
            </a:r>
            <a:r>
              <a:rPr lang="es-ES" sz="2000" dirty="0" err="1" smtClean="0"/>
              <a:t>bias</a:t>
            </a:r>
            <a:r>
              <a:rPr lang="es-ES" sz="2000" dirty="0" smtClean="0"/>
              <a:t> y por lo tanto cambia el funcionamiento de los transistores que forman el </a:t>
            </a:r>
            <a:r>
              <a:rPr lang="es-ES" sz="2000" dirty="0" err="1" smtClean="0"/>
              <a:t>op-amp</a:t>
            </a:r>
            <a:endParaRPr lang="es-ES" sz="2000" dirty="0" smtClean="0"/>
          </a:p>
          <a:p>
            <a:r>
              <a:rPr lang="es-ES" sz="2000" dirty="0" smtClean="0"/>
              <a:t>Con el fin de hacer frente a esto, los capacitores tuvieron que ser agregado a reducir el ruido y mantener VDD y el pin </a:t>
            </a:r>
            <a:r>
              <a:rPr lang="es-ES" sz="2000" dirty="0" err="1" smtClean="0"/>
              <a:t>Vbias</a:t>
            </a:r>
            <a:r>
              <a:rPr lang="es-ES" sz="2000" dirty="0" smtClean="0"/>
              <a:t> al mismo nivel de ruido (por lo que si hay alguna fluctuación ambas se mueven en la misma proporción)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553200" cy="685800"/>
          </a:xfrm>
        </p:spPr>
        <p:txBody>
          <a:bodyPr/>
          <a:lstStyle/>
          <a:p>
            <a:pPr algn="ctr"/>
            <a:r>
              <a:rPr lang="en-US" dirty="0" smtClean="0"/>
              <a:t>A.O. “E”: </a:t>
            </a:r>
            <a:r>
              <a:rPr lang="en-US" dirty="0" err="1" smtClean="0"/>
              <a:t>Compensación</a:t>
            </a:r>
            <a:r>
              <a:rPr lang="en-US" dirty="0" smtClean="0"/>
              <a:t> de Miller con Resistor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sz="2200" dirty="0" smtClean="0"/>
              <a:t>Ahora probamos el </a:t>
            </a:r>
            <a:r>
              <a:rPr lang="es-ES" sz="2200" dirty="0"/>
              <a:t>amplificador </a:t>
            </a:r>
            <a:r>
              <a:rPr lang="es-ES" sz="2200" dirty="0" smtClean="0"/>
              <a:t>"</a:t>
            </a:r>
            <a:r>
              <a:rPr lang="es-ES" sz="2200" dirty="0"/>
              <a:t>E"</a:t>
            </a:r>
            <a:endParaRPr lang="en-US" sz="2200" dirty="0"/>
          </a:p>
        </p:txBody>
      </p:sp>
      <p:pic>
        <p:nvPicPr>
          <p:cNvPr id="6" name="Picture 2" descr="C:\Users\Christian\Desktop\Electric\Pics\Analog_testchi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8335" y="1371600"/>
            <a:ext cx="285566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" y="2819400"/>
            <a:ext cx="63912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08552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Respuesta de Señal Pequeña </a:t>
            </a:r>
            <a:r>
              <a:rPr lang="es-ES" dirty="0" smtClean="0"/>
              <a:t>del </a:t>
            </a:r>
            <a:r>
              <a:rPr lang="es-ES" dirty="0"/>
              <a:t>A.O. </a:t>
            </a:r>
            <a:r>
              <a:rPr lang="es-ES" dirty="0" smtClean="0"/>
              <a:t>“E”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 smtClean="0"/>
              <a:t>Se observa que </a:t>
            </a:r>
            <a:r>
              <a:rPr lang="es-ES" sz="2200" dirty="0"/>
              <a:t>el </a:t>
            </a:r>
            <a:r>
              <a:rPr lang="es-ES" sz="2200" dirty="0" smtClean="0"/>
              <a:t>A.O. </a:t>
            </a:r>
            <a:r>
              <a:rPr lang="es-ES" sz="2200" dirty="0"/>
              <a:t>tiene una respuesta inicial lenta </a:t>
            </a:r>
            <a:r>
              <a:rPr lang="es-ES" sz="2200" dirty="0" smtClean="0"/>
              <a:t>(</a:t>
            </a:r>
            <a:r>
              <a:rPr lang="es-ES" sz="2000" dirty="0" smtClean="0"/>
              <a:t>limitación </a:t>
            </a:r>
            <a:r>
              <a:rPr lang="es-ES" sz="2200" dirty="0" smtClean="0"/>
              <a:t>RC) y </a:t>
            </a:r>
            <a:r>
              <a:rPr lang="es-ES" sz="2200" dirty="0"/>
              <a:t>un </a:t>
            </a:r>
            <a:r>
              <a:rPr lang="es-ES" sz="2200" dirty="0" smtClean="0"/>
              <a:t>retraso</a:t>
            </a:r>
            <a:endParaRPr lang="en-US" sz="2200" dirty="0"/>
          </a:p>
        </p:txBody>
      </p:sp>
      <p:pic>
        <p:nvPicPr>
          <p:cNvPr id="7" name="Picture 2" descr="C:\Users\Admin\Documents\Fall 2013\scope pics\E\TEK000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199" y="2895600"/>
            <a:ext cx="6721231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56027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Respuesta de Señal Pequeña </a:t>
            </a:r>
            <a:r>
              <a:rPr lang="es-ES" dirty="0" smtClean="0"/>
              <a:t>del </a:t>
            </a:r>
            <a:r>
              <a:rPr lang="es-ES" dirty="0"/>
              <a:t>A.O. “E”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 smtClean="0"/>
              <a:t>Los transitorios de caída muestran señales con </a:t>
            </a:r>
            <a:r>
              <a:rPr lang="es-ES" sz="2200" dirty="0"/>
              <a:t>limitación de </a:t>
            </a:r>
            <a:r>
              <a:rPr lang="es-ES" sz="2200" dirty="0" smtClean="0"/>
              <a:t>rapidez con </a:t>
            </a:r>
            <a:r>
              <a:rPr lang="es-ES" sz="2000" dirty="0" smtClean="0"/>
              <a:t>curvas exponenciales de RC</a:t>
            </a:r>
            <a:endParaRPr lang="es-ES" sz="2200" dirty="0" smtClean="0"/>
          </a:p>
          <a:p>
            <a:r>
              <a:rPr lang="es-ES" sz="2200" dirty="0" smtClean="0"/>
              <a:t>Observar las </a:t>
            </a:r>
            <a:r>
              <a:rPr lang="es-ES" sz="2200" dirty="0"/>
              <a:t>forma de la onda de salida en los </a:t>
            </a:r>
            <a:r>
              <a:rPr lang="es-ES" sz="2200" dirty="0" smtClean="0"/>
              <a:t>transitorios </a:t>
            </a:r>
            <a:r>
              <a:rPr lang="es-ES" sz="2200" dirty="0"/>
              <a:t>de </a:t>
            </a:r>
            <a:r>
              <a:rPr lang="es-ES" sz="2200" dirty="0" smtClean="0"/>
              <a:t>elevación </a:t>
            </a:r>
            <a:r>
              <a:rPr lang="es-ES" sz="2200" dirty="0"/>
              <a:t>y </a:t>
            </a:r>
            <a:r>
              <a:rPr lang="es-ES" sz="2200" dirty="0" smtClean="0"/>
              <a:t>caída </a:t>
            </a:r>
          </a:p>
          <a:p>
            <a:r>
              <a:rPr lang="es-ES" sz="2200" dirty="0" smtClean="0"/>
              <a:t>Compare con las </a:t>
            </a:r>
            <a:r>
              <a:rPr lang="es-ES" sz="2200" dirty="0"/>
              <a:t>pruebas anteriores para los otros amplificadores operacionales</a:t>
            </a:r>
            <a:endParaRPr lang="en-US" sz="2200" dirty="0" smtClean="0"/>
          </a:p>
        </p:txBody>
      </p:sp>
      <p:pic>
        <p:nvPicPr>
          <p:cNvPr id="6" name="Picture 2" descr="C:\Users\Admin\Documents\Fall 2013\scope pics\E\TEK000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91000"/>
            <a:ext cx="4572000" cy="2228850"/>
          </a:xfrm>
          <a:prstGeom prst="rect">
            <a:avLst/>
          </a:prstGeom>
          <a:noFill/>
        </p:spPr>
      </p:pic>
      <p:pic>
        <p:nvPicPr>
          <p:cNvPr id="7" name="Picture 3" descr="C:\Users\Admin\Documents\Fall 2013\scope pics\E\TEK000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191000"/>
            <a:ext cx="4572000" cy="222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24132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Respuesta de Señal Grande </a:t>
            </a:r>
            <a:r>
              <a:rPr lang="es-ES" dirty="0" smtClean="0"/>
              <a:t>del </a:t>
            </a:r>
            <a:r>
              <a:rPr lang="es-ES" dirty="0"/>
              <a:t>A.O. </a:t>
            </a:r>
            <a:r>
              <a:rPr lang="es-ES" dirty="0" smtClean="0"/>
              <a:t>“E”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 smtClean="0"/>
              <a:t>Respuesta similar al aplicar una señal grande</a:t>
            </a:r>
            <a:endParaRPr lang="en-US" sz="2200" dirty="0"/>
          </a:p>
        </p:txBody>
      </p:sp>
      <p:pic>
        <p:nvPicPr>
          <p:cNvPr id="6" name="Picture 2" descr="C:\Users\Admin\Documents\Fall 2013\scope pics\E\TEK000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590800"/>
            <a:ext cx="7033846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64155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Respuesta de Señal Grande </a:t>
            </a:r>
            <a:r>
              <a:rPr lang="es-ES" dirty="0" smtClean="0"/>
              <a:t>del </a:t>
            </a:r>
            <a:r>
              <a:rPr lang="es-ES" dirty="0"/>
              <a:t>A.O. “E”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 smtClean="0"/>
              <a:t>Mismos curvas exponenciales característicos en los bordes</a:t>
            </a:r>
            <a:endParaRPr lang="es-ES" sz="2200" dirty="0" smtClean="0"/>
          </a:p>
          <a:p>
            <a:r>
              <a:rPr lang="es-ES" sz="2000" dirty="0" smtClean="0"/>
              <a:t>La tasa de descomposición es significativamente lento hasta el punto de que la salida está distorsionada y no es una onda cuadrada</a:t>
            </a:r>
          </a:p>
          <a:p>
            <a:r>
              <a:rPr lang="es-ES" sz="2000" dirty="0" smtClean="0"/>
              <a:t>Tenga en cuenta que algunas pruebas tuvieron una tendencia lineal en el flanco descendente, mientras que otros una exponencial</a:t>
            </a:r>
            <a:endParaRPr lang="es-ES" sz="2200" dirty="0" smtClean="0"/>
          </a:p>
        </p:txBody>
      </p:sp>
      <p:pic>
        <p:nvPicPr>
          <p:cNvPr id="6" name="Picture 2" descr="C:\Users\Admin\Documents\Fall 2013\scope pics\E\TEK000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33800"/>
            <a:ext cx="4572000" cy="2228850"/>
          </a:xfrm>
          <a:prstGeom prst="rect">
            <a:avLst/>
          </a:prstGeom>
          <a:noFill/>
        </p:spPr>
      </p:pic>
      <p:pic>
        <p:nvPicPr>
          <p:cNvPr id="7" name="Picture 3" descr="C:\Users\Admin\Documents\Fall 2013\scope pics\E\TEK0004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33800"/>
            <a:ext cx="4572000" cy="222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41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Configuración</a:t>
            </a:r>
            <a:r>
              <a:rPr lang="en-US" dirty="0"/>
              <a:t> de </a:t>
            </a:r>
            <a:r>
              <a:rPr lang="en-US" dirty="0" err="1" smtClean="0"/>
              <a:t>Inversor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sz="2200" dirty="0"/>
              <a:t>Ahora vamos a hacer </a:t>
            </a:r>
            <a:r>
              <a:rPr lang="es-ES" sz="2200" dirty="0" smtClean="0"/>
              <a:t>A.O. </a:t>
            </a:r>
            <a:r>
              <a:rPr lang="es-ES" sz="2200" dirty="0"/>
              <a:t>"E" invertir la señal de entrada con una ganancia de </a:t>
            </a:r>
            <a:r>
              <a:rPr lang="es-ES" sz="2200" dirty="0" smtClean="0"/>
              <a:t>2</a:t>
            </a:r>
          </a:p>
          <a:p>
            <a:r>
              <a:rPr lang="es-ES" sz="2200" dirty="0" smtClean="0"/>
              <a:t>Se muestra</a:t>
            </a:r>
            <a:r>
              <a:rPr lang="en-US" sz="2200" dirty="0" smtClean="0"/>
              <a:t> </a:t>
            </a:r>
            <a:r>
              <a:rPr lang="es-ES" sz="2200" dirty="0"/>
              <a:t>e</a:t>
            </a:r>
            <a:r>
              <a:rPr lang="es-ES" sz="2200" dirty="0" smtClean="0"/>
              <a:t>l </a:t>
            </a:r>
            <a:r>
              <a:rPr lang="es-ES" sz="2200" dirty="0"/>
              <a:t>diagrama con los pines y los parámetros </a:t>
            </a:r>
            <a:r>
              <a:rPr lang="es-ES" sz="2200" dirty="0" smtClean="0"/>
              <a:t>necesarios</a:t>
            </a:r>
            <a:endParaRPr lang="en-US" sz="2200" dirty="0"/>
          </a:p>
        </p:txBody>
      </p:sp>
      <p:pic>
        <p:nvPicPr>
          <p:cNvPr id="7" name="Picture 2" descr="C:\Users\Christian\Desktop\Electric\Pics\Analog_testchi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9667" y="1371600"/>
            <a:ext cx="285566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5334000" cy="287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63365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95010"/>
            <a:ext cx="5192392" cy="225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Ajuste </a:t>
            </a:r>
            <a:r>
              <a:rPr lang="es-ES" dirty="0" smtClean="0"/>
              <a:t>del Voltaje de Modo Común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/>
              <a:t>Sólo los voltajes de VDD a </a:t>
            </a:r>
            <a:r>
              <a:rPr lang="es-ES" sz="2200" dirty="0" smtClean="0"/>
              <a:t>tierra (GND) </a:t>
            </a:r>
            <a:r>
              <a:rPr lang="es-ES" sz="2200" dirty="0"/>
              <a:t>se </a:t>
            </a:r>
            <a:r>
              <a:rPr lang="es-ES" sz="2200" dirty="0" smtClean="0"/>
              <a:t>permiten en </a:t>
            </a:r>
            <a:r>
              <a:rPr lang="es-ES" sz="2200" dirty="0"/>
              <a:t>este </a:t>
            </a:r>
            <a:r>
              <a:rPr lang="es-ES" sz="2200" dirty="0" smtClean="0"/>
              <a:t>CI. Además es necesario un </a:t>
            </a:r>
            <a:r>
              <a:rPr lang="es-ES" sz="2200" dirty="0"/>
              <a:t>voltaje de modo común para </a:t>
            </a:r>
            <a:r>
              <a:rPr lang="es-ES" sz="2200" dirty="0" smtClean="0"/>
              <a:t>una operación apropiada</a:t>
            </a:r>
          </a:p>
          <a:p>
            <a:r>
              <a:rPr lang="es-ES" sz="2200" dirty="0" smtClean="0"/>
              <a:t>El Voltaje de Común </a:t>
            </a:r>
            <a:r>
              <a:rPr lang="es-ES" sz="2200" dirty="0"/>
              <a:t>Modo </a:t>
            </a:r>
            <a:r>
              <a:rPr lang="es-ES" sz="2200" dirty="0" smtClean="0"/>
              <a:t>se ajusta a </a:t>
            </a:r>
            <a:r>
              <a:rPr lang="es-ES" sz="2200" dirty="0"/>
              <a:t>2,5 V (VDD / 2) </a:t>
            </a:r>
            <a:r>
              <a:rPr lang="es-ES" sz="2200" dirty="0" smtClean="0"/>
              <a:t>para que el A.O. funcione </a:t>
            </a:r>
            <a:r>
              <a:rPr lang="es-ES" sz="2200" dirty="0"/>
              <a:t>correctamente con la señal de entrada </a:t>
            </a:r>
            <a:r>
              <a:rPr lang="es-ES" sz="2200" dirty="0" smtClean="0"/>
              <a:t>seleccionada</a:t>
            </a:r>
          </a:p>
          <a:p>
            <a:r>
              <a:rPr lang="es-ES" sz="2200" dirty="0" smtClean="0"/>
              <a:t>Usando una </a:t>
            </a:r>
            <a:r>
              <a:rPr lang="es-ES" sz="2200" dirty="0"/>
              <a:t>fuente de alimentación con más de un canal de salida </a:t>
            </a:r>
            <a:r>
              <a:rPr lang="es-ES" sz="2200" dirty="0" smtClean="0"/>
              <a:t>podría establecer </a:t>
            </a:r>
            <a:r>
              <a:rPr lang="es-ES" sz="2200" dirty="0"/>
              <a:t>un canal a 5V (VDD) y el otro a 2.5V (VDD / 2</a:t>
            </a:r>
            <a:r>
              <a:rPr lang="es-ES" sz="2200" dirty="0" smtClean="0"/>
              <a:t>)</a:t>
            </a:r>
          </a:p>
          <a:p>
            <a:r>
              <a:rPr lang="es-ES" sz="2200" dirty="0"/>
              <a:t>Sin embargo, si </a:t>
            </a:r>
            <a:r>
              <a:rPr lang="es-ES" sz="2200" dirty="0" smtClean="0"/>
              <a:t>no, </a:t>
            </a:r>
            <a:r>
              <a:rPr lang="es-ES" sz="2200" dirty="0"/>
              <a:t>entonces hay </a:t>
            </a:r>
            <a:r>
              <a:rPr lang="es-ES" sz="2200" dirty="0" smtClean="0"/>
              <a:t>que configurar </a:t>
            </a:r>
            <a:r>
              <a:rPr lang="es-ES" sz="2200" dirty="0"/>
              <a:t>el voltaje de modo común a </a:t>
            </a:r>
            <a:r>
              <a:rPr lang="es-ES" sz="2200" dirty="0" smtClean="0"/>
              <a:t>2,5V </a:t>
            </a:r>
            <a:r>
              <a:rPr lang="es-ES" sz="2200" dirty="0"/>
              <a:t>con un </a:t>
            </a:r>
            <a:r>
              <a:rPr lang="es-ES" sz="2200" dirty="0" smtClean="0"/>
              <a:t>potenciómetro </a:t>
            </a:r>
            <a:endParaRPr lang="en-US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7825" y="4724400"/>
            <a:ext cx="36861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22955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721742"/>
            <a:ext cx="1371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/>
              <a:t>potenciómetro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6400800"/>
            <a:ext cx="2514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/>
              <a:t>Corresponde</a:t>
            </a:r>
            <a:r>
              <a:rPr lang="en-US" sz="1600" dirty="0"/>
              <a:t> al pin central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57575" y="5629409"/>
            <a:ext cx="1828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dirty="0"/>
              <a:t>Al terminal positivo del amplificador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6019800" y="6031468"/>
            <a:ext cx="2971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dirty="0"/>
              <a:t>Deslice </a:t>
            </a:r>
            <a:r>
              <a:rPr lang="es-ES" sz="1600" dirty="0" smtClean="0"/>
              <a:t>el frotador hasta medir 2,5V </a:t>
            </a:r>
            <a:r>
              <a:rPr lang="es-ES" sz="1600" dirty="0"/>
              <a:t>en el pin central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4724400"/>
            <a:ext cx="37338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Conecte el pin central del potenciómetro al terminal positivo del amplificador, conecte un pin externo a VDD y el otro pin externo </a:t>
            </a:r>
            <a:r>
              <a:rPr lang="es-ES" sz="1600" dirty="0" smtClean="0"/>
              <a:t>a </a:t>
            </a:r>
            <a:r>
              <a:rPr lang="es-ES" sz="1600" dirty="0"/>
              <a:t>tierra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806234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Perfil</a:t>
            </a:r>
            <a:r>
              <a:rPr lang="en-US" dirty="0"/>
              <a:t> De </a:t>
            </a:r>
            <a:r>
              <a:rPr lang="en-US" dirty="0" err="1"/>
              <a:t>Presentación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/>
              <a:t>Después de </a:t>
            </a:r>
            <a:r>
              <a:rPr lang="es-ES" sz="2200" dirty="0" smtClean="0"/>
              <a:t>terminar todas </a:t>
            </a:r>
            <a:r>
              <a:rPr lang="es-ES" sz="2200" dirty="0"/>
              <a:t>las </a:t>
            </a:r>
            <a:r>
              <a:rPr lang="es-ES" sz="2200" dirty="0" smtClean="0"/>
              <a:t>pruebas, </a:t>
            </a:r>
            <a:r>
              <a:rPr lang="es-ES" sz="2200" dirty="0"/>
              <a:t>el tutorial cubrirá lo siguiente:</a:t>
            </a:r>
          </a:p>
          <a:p>
            <a:pPr lvl="1"/>
            <a:r>
              <a:rPr lang="es-ES" dirty="0"/>
              <a:t>Diseño </a:t>
            </a:r>
            <a:r>
              <a:rPr lang="es-ES" dirty="0" smtClean="0"/>
              <a:t>de un CI </a:t>
            </a:r>
            <a:r>
              <a:rPr lang="es-ES" dirty="0"/>
              <a:t>y algunas medidas de seguridad usuales</a:t>
            </a:r>
          </a:p>
          <a:p>
            <a:pPr lvl="1"/>
            <a:r>
              <a:rPr lang="es-ES" dirty="0"/>
              <a:t>El análisis de los resultados de la prueba con simulaciones</a:t>
            </a:r>
          </a:p>
          <a:p>
            <a:pPr lvl="1"/>
            <a:r>
              <a:rPr lang="es-ES" dirty="0" smtClean="0"/>
              <a:t>Explicar </a:t>
            </a:r>
            <a:r>
              <a:rPr lang="es-ES" dirty="0"/>
              <a:t>algunas cuestiones acerca de las limitaciones físicas </a:t>
            </a:r>
            <a:r>
              <a:rPr lang="es-ES" dirty="0" smtClean="0"/>
              <a:t>(¿por </a:t>
            </a:r>
            <a:r>
              <a:rPr lang="es-ES" dirty="0"/>
              <a:t>qué </a:t>
            </a:r>
            <a:r>
              <a:rPr lang="es-ES" dirty="0" smtClean="0"/>
              <a:t>las simulaciones </a:t>
            </a:r>
            <a:r>
              <a:rPr lang="es-ES" dirty="0"/>
              <a:t>y los resultados reales pueden </a:t>
            </a:r>
            <a:r>
              <a:rPr lang="es-ES" dirty="0" smtClean="0"/>
              <a:t>diferir?)</a:t>
            </a:r>
            <a:endParaRPr lang="es-ES" dirty="0"/>
          </a:p>
          <a:p>
            <a:pPr lvl="1"/>
            <a:r>
              <a:rPr lang="es-ES" dirty="0" smtClean="0"/>
              <a:t>Explicación </a:t>
            </a:r>
            <a:r>
              <a:rPr lang="es-ES" dirty="0"/>
              <a:t>de la medida (esto se vincula con el punto anterior</a:t>
            </a:r>
            <a:r>
              <a:rPr lang="es-ES" dirty="0" smtClean="0"/>
              <a:t>)</a:t>
            </a:r>
          </a:p>
          <a:p>
            <a:r>
              <a:rPr lang="es-ES" sz="2200" dirty="0" smtClean="0"/>
              <a:t>La siguiente diapositiva muestra un esquema de nivel superior de todo el circuito dentro del chip</a:t>
            </a:r>
          </a:p>
          <a:p>
            <a:r>
              <a:rPr lang="es-ES" sz="2200" dirty="0" smtClean="0"/>
              <a:t>Seguido por una tabla que relaciona los nombres asignados dados a los amplificadores operacionales en el archivo de esquema disponible en CMOSedu.com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xmlns="" val="153351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Resultados</a:t>
            </a:r>
            <a:r>
              <a:rPr lang="en-US" dirty="0" smtClean="0"/>
              <a:t> del A.O. </a:t>
            </a:r>
            <a:r>
              <a:rPr lang="en-US" dirty="0" err="1" smtClean="0"/>
              <a:t>Inversor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24400"/>
          </a:xfrm>
        </p:spPr>
        <p:txBody>
          <a:bodyPr/>
          <a:lstStyle/>
          <a:p>
            <a:r>
              <a:rPr lang="es-ES" sz="2200" dirty="0" smtClean="0"/>
              <a:t>Usando una señal </a:t>
            </a:r>
            <a:r>
              <a:rPr lang="es-ES" sz="2200" dirty="0" err="1" smtClean="0"/>
              <a:t>senoidal</a:t>
            </a:r>
            <a:r>
              <a:rPr lang="es-ES" sz="2200" dirty="0" smtClean="0"/>
              <a:t> a la entrada del A. O. podríamos comprobar la operación del inversor</a:t>
            </a:r>
          </a:p>
          <a:p>
            <a:r>
              <a:rPr lang="es-ES" sz="2200" dirty="0"/>
              <a:t>Como se </a:t>
            </a:r>
            <a:r>
              <a:rPr lang="es-ES" sz="2200" dirty="0" smtClean="0"/>
              <a:t>ilustra, la señal de entrada </a:t>
            </a:r>
            <a:r>
              <a:rPr lang="es-ES" sz="2200" dirty="0"/>
              <a:t>y la </a:t>
            </a:r>
            <a:r>
              <a:rPr lang="es-ES" sz="2200" dirty="0" smtClean="0"/>
              <a:t>de salida </a:t>
            </a:r>
            <a:r>
              <a:rPr lang="es-ES" sz="2200" dirty="0"/>
              <a:t>se </a:t>
            </a:r>
            <a:r>
              <a:rPr lang="es-ES" sz="2200" dirty="0" smtClean="0"/>
              <a:t>niveló aproximadamente </a:t>
            </a:r>
            <a:r>
              <a:rPr lang="es-ES" sz="2200" dirty="0"/>
              <a:t>en 2,5 V y la </a:t>
            </a:r>
            <a:r>
              <a:rPr lang="es-ES" sz="2200" dirty="0" smtClean="0"/>
              <a:t>señal de salida tiene una amplificación de </a:t>
            </a:r>
            <a:r>
              <a:rPr lang="es-ES" sz="2200" dirty="0"/>
              <a:t>2 </a:t>
            </a:r>
            <a:r>
              <a:rPr lang="es-ES" sz="2200" dirty="0" smtClean="0"/>
              <a:t>con un </a:t>
            </a:r>
            <a:r>
              <a:rPr lang="es-ES" sz="2200" dirty="0"/>
              <a:t>desplazamiento </a:t>
            </a:r>
            <a:r>
              <a:rPr lang="es-ES" sz="2200" dirty="0" smtClean="0"/>
              <a:t>en </a:t>
            </a:r>
            <a:r>
              <a:rPr lang="es-ES" sz="2200" dirty="0"/>
              <a:t>fase de 180 grados </a:t>
            </a:r>
            <a:endParaRPr lang="es-ES" sz="2200" dirty="0" smtClean="0"/>
          </a:p>
          <a:p>
            <a:r>
              <a:rPr lang="es-ES" sz="2200" dirty="0" smtClean="0"/>
              <a:t>Esto se </a:t>
            </a:r>
            <a:r>
              <a:rPr lang="es-ES" sz="2200" dirty="0"/>
              <a:t>esperaba para esta </a:t>
            </a:r>
            <a:r>
              <a:rPr lang="es-ES" sz="2200" dirty="0" smtClean="0"/>
              <a:t>configuración inversora</a:t>
            </a:r>
            <a:endParaRPr lang="en-US" sz="2200" dirty="0"/>
          </a:p>
        </p:txBody>
      </p:sp>
      <p:pic>
        <p:nvPicPr>
          <p:cNvPr id="1026" name="Picture 2" descr="H:\TEK000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451860"/>
            <a:ext cx="5257800" cy="33299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Conectores</a:t>
            </a:r>
            <a:r>
              <a:rPr lang="en-US" dirty="0" smtClean="0"/>
              <a:t> (Pads)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/>
              <a:t>En </a:t>
            </a:r>
            <a:r>
              <a:rPr lang="es-ES" sz="2200" dirty="0" smtClean="0"/>
              <a:t>el diseño de circuitos integrados CI, cada </a:t>
            </a:r>
            <a:r>
              <a:rPr lang="es-ES" sz="2200" dirty="0"/>
              <a:t>pin está conectado a algún tipo de </a:t>
            </a:r>
            <a:r>
              <a:rPr lang="es-ES" sz="2200" dirty="0" err="1"/>
              <a:t>pad</a:t>
            </a:r>
            <a:r>
              <a:rPr lang="es-ES" sz="2200" dirty="0"/>
              <a:t>, </a:t>
            </a:r>
            <a:r>
              <a:rPr lang="es-ES" sz="2200" dirty="0" smtClean="0"/>
              <a:t>que tiene las siguientes características</a:t>
            </a:r>
          </a:p>
          <a:p>
            <a:r>
              <a:rPr lang="es-ES" sz="2200" dirty="0" err="1" smtClean="0"/>
              <a:t>Pad</a:t>
            </a:r>
            <a:r>
              <a:rPr lang="es-ES" sz="2200" dirty="0" smtClean="0"/>
              <a:t> análogo </a:t>
            </a:r>
            <a:r>
              <a:rPr lang="es-ES" sz="2200" dirty="0"/>
              <a:t>- este tipo se utiliza para las entradas y salidas </a:t>
            </a:r>
            <a:r>
              <a:rPr lang="es-ES" sz="2200" dirty="0" smtClean="0"/>
              <a:t>analógicas (este chip los </a:t>
            </a:r>
            <a:r>
              <a:rPr lang="es-ES" sz="2200" dirty="0"/>
              <a:t>tiene) </a:t>
            </a:r>
            <a:endParaRPr lang="es-ES" sz="2200" dirty="0" smtClean="0"/>
          </a:p>
          <a:p>
            <a:r>
              <a:rPr lang="es-ES" sz="2200" dirty="0" err="1"/>
              <a:t>P</a:t>
            </a:r>
            <a:r>
              <a:rPr lang="es-ES" sz="2200" dirty="0" err="1" smtClean="0"/>
              <a:t>ad</a:t>
            </a:r>
            <a:r>
              <a:rPr lang="es-ES" sz="2200" dirty="0" smtClean="0"/>
              <a:t> </a:t>
            </a:r>
            <a:r>
              <a:rPr lang="es-ES" sz="2200" dirty="0"/>
              <a:t>digital </a:t>
            </a:r>
            <a:r>
              <a:rPr lang="es-ES" sz="2200" dirty="0">
                <a:solidFill>
                  <a:srgbClr val="000000"/>
                </a:solidFill>
              </a:rPr>
              <a:t>Entrada / Salida (bidireccional) </a:t>
            </a:r>
            <a:r>
              <a:rPr lang="es-ES" sz="2200" dirty="0" smtClean="0"/>
              <a:t>- </a:t>
            </a:r>
            <a:r>
              <a:rPr lang="es-ES" sz="2200" dirty="0"/>
              <a:t>utilizado para </a:t>
            </a:r>
            <a:r>
              <a:rPr lang="es-ES" sz="2200" dirty="0" smtClean="0"/>
              <a:t>los circuitos integrados digitales (lógicos). Estos </a:t>
            </a:r>
            <a:r>
              <a:rPr lang="es-ES" sz="2200" dirty="0" err="1" smtClean="0"/>
              <a:t>Pads</a:t>
            </a:r>
            <a:r>
              <a:rPr lang="es-ES" sz="2200" dirty="0" smtClean="0"/>
              <a:t> tienen </a:t>
            </a:r>
            <a:r>
              <a:rPr lang="es-ES" sz="2200" dirty="0"/>
              <a:t>un circuito bidireccional especial que puede ser programado para usar como una entrada o salida (este </a:t>
            </a:r>
            <a:r>
              <a:rPr lang="es-ES" sz="2200" dirty="0" smtClean="0"/>
              <a:t>tipo de PAD </a:t>
            </a:r>
            <a:r>
              <a:rPr lang="es-ES" sz="2200" dirty="0"/>
              <a:t>no está presente en el chip de prueba</a:t>
            </a:r>
            <a:r>
              <a:rPr lang="es-ES" sz="2200" dirty="0" smtClean="0"/>
              <a:t>)</a:t>
            </a:r>
          </a:p>
          <a:p>
            <a:r>
              <a:rPr lang="es-ES" sz="2200" dirty="0"/>
              <a:t>VDD - conectados a la terminal "+" de la fuente de </a:t>
            </a:r>
            <a:r>
              <a:rPr lang="es-ES" sz="2200" dirty="0" smtClean="0"/>
              <a:t>alimentación</a:t>
            </a:r>
          </a:p>
          <a:p>
            <a:r>
              <a:rPr lang="es-ES" sz="2200" dirty="0"/>
              <a:t>GND - conectado a la terminal "-" de la fuente de </a:t>
            </a:r>
            <a:r>
              <a:rPr lang="es-ES" sz="2200" dirty="0" smtClean="0"/>
              <a:t>alimentación, y permiten establecer</a:t>
            </a:r>
            <a:r>
              <a:rPr lang="en-US" sz="2200" dirty="0" smtClean="0"/>
              <a:t> </a:t>
            </a:r>
            <a:r>
              <a:rPr lang="es-ES" sz="2200" dirty="0" smtClean="0"/>
              <a:t>una tierra común en el dispositivo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231154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 </a:t>
            </a:r>
            <a:r>
              <a:rPr lang="en-US" dirty="0" err="1" smtClean="0"/>
              <a:t>Análogo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 smtClean="0"/>
              <a:t>Desarrollo del </a:t>
            </a:r>
            <a:r>
              <a:rPr lang="es-ES" sz="2200" dirty="0" err="1"/>
              <a:t>pad</a:t>
            </a:r>
            <a:r>
              <a:rPr lang="es-ES" sz="2200" dirty="0"/>
              <a:t> </a:t>
            </a:r>
            <a:r>
              <a:rPr lang="es-ES" sz="2200" dirty="0" smtClean="0"/>
              <a:t>análogo:</a:t>
            </a:r>
            <a:endParaRPr lang="es-ES" sz="2200" dirty="0"/>
          </a:p>
          <a:p>
            <a:pPr lvl="1"/>
            <a:r>
              <a:rPr lang="es-ES" dirty="0"/>
              <a:t>Diseño </a:t>
            </a:r>
            <a:r>
              <a:rPr lang="es-ES" dirty="0" smtClean="0"/>
              <a:t>del </a:t>
            </a:r>
            <a:r>
              <a:rPr lang="es-ES" dirty="0" err="1"/>
              <a:t>pad</a:t>
            </a:r>
            <a:endParaRPr lang="es-ES" dirty="0"/>
          </a:p>
          <a:p>
            <a:pPr lvl="1"/>
            <a:r>
              <a:rPr lang="es-ES" dirty="0" smtClean="0"/>
              <a:t>Ejemplo </a:t>
            </a:r>
            <a:r>
              <a:rPr lang="es-ES" dirty="0"/>
              <a:t>usando </a:t>
            </a:r>
            <a:r>
              <a:rPr lang="es-ES" dirty="0" smtClean="0"/>
              <a:t>los </a:t>
            </a:r>
            <a:r>
              <a:rPr lang="es-ES" dirty="0" err="1" smtClean="0"/>
              <a:t>pads</a:t>
            </a:r>
            <a:endParaRPr lang="es-ES" dirty="0"/>
          </a:p>
          <a:p>
            <a:pPr lvl="1"/>
            <a:r>
              <a:rPr lang="es-ES" dirty="0"/>
              <a:t>Protección </a:t>
            </a:r>
            <a:r>
              <a:rPr lang="es-ES" dirty="0" smtClean="0"/>
              <a:t>ESD </a:t>
            </a:r>
            <a:r>
              <a:rPr lang="es-ES" dirty="0"/>
              <a:t>(descarga electrostática) </a:t>
            </a:r>
            <a:r>
              <a:rPr lang="es-ES" dirty="0" smtClean="0"/>
              <a:t>:</a:t>
            </a:r>
          </a:p>
          <a:p>
            <a:r>
              <a:rPr lang="es-ES" sz="2200" dirty="0"/>
              <a:t>Un diodo está conectado a VDD y un diodo está conectado a </a:t>
            </a:r>
            <a:r>
              <a:rPr lang="es-ES" sz="2200" dirty="0" smtClean="0"/>
              <a:t>tierra</a:t>
            </a:r>
          </a:p>
          <a:p>
            <a:r>
              <a:rPr lang="es-ES" sz="2200" dirty="0" smtClean="0"/>
              <a:t>Limita oscilaciones y </a:t>
            </a:r>
            <a:r>
              <a:rPr lang="es-ES" sz="2200" dirty="0" err="1" smtClean="0"/>
              <a:t>glitches</a:t>
            </a:r>
            <a:r>
              <a:rPr lang="es-ES" sz="2200" dirty="0" smtClean="0"/>
              <a:t> de voltajes en </a:t>
            </a:r>
            <a:r>
              <a:rPr lang="es-ES" sz="2200" dirty="0"/>
              <a:t>la plataforma de VDD + </a:t>
            </a:r>
            <a:r>
              <a:rPr lang="es-ES" sz="2200" dirty="0" smtClean="0"/>
              <a:t>0,7 a 0 </a:t>
            </a:r>
            <a:r>
              <a:rPr lang="es-ES" sz="2200" dirty="0"/>
              <a:t>V - 0,7 V</a:t>
            </a:r>
            <a:endParaRPr lang="en-US" sz="2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32766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3860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Diseño</a:t>
            </a:r>
            <a:r>
              <a:rPr lang="en-US" dirty="0"/>
              <a:t> </a:t>
            </a:r>
            <a:r>
              <a:rPr lang="en-US" dirty="0" smtClean="0"/>
              <a:t>del Pad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/>
              <a:t>Esquema típico de un </a:t>
            </a:r>
            <a:r>
              <a:rPr lang="es-ES" sz="2200" dirty="0" err="1"/>
              <a:t>pad</a:t>
            </a:r>
            <a:r>
              <a:rPr lang="es-ES" sz="2200" dirty="0"/>
              <a:t> </a:t>
            </a:r>
            <a:r>
              <a:rPr lang="es-ES" sz="2200" dirty="0" smtClean="0"/>
              <a:t>análogo </a:t>
            </a:r>
            <a:r>
              <a:rPr lang="es-ES" sz="2200" dirty="0"/>
              <a:t>con diodos para limitar el </a:t>
            </a:r>
            <a:r>
              <a:rPr lang="es-ES" sz="2200" dirty="0" smtClean="0"/>
              <a:t>fluctuaciones en el </a:t>
            </a:r>
            <a:r>
              <a:rPr lang="es-ES" sz="2200" dirty="0"/>
              <a:t>voltaje de entrada</a:t>
            </a:r>
            <a:endParaRPr lang="en-US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5258418" cy="398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9004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Ejemplo</a:t>
            </a:r>
            <a:r>
              <a:rPr lang="en-US" dirty="0"/>
              <a:t> de </a:t>
            </a:r>
            <a:r>
              <a:rPr lang="en-US" dirty="0" err="1" smtClean="0"/>
              <a:t>Diseño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/>
              <a:t>Diseño de un </a:t>
            </a:r>
            <a:r>
              <a:rPr lang="es-ES" sz="2200" dirty="0" smtClean="0"/>
              <a:t>chip </a:t>
            </a:r>
            <a:r>
              <a:rPr lang="es-ES" sz="2200" dirty="0"/>
              <a:t>de </a:t>
            </a:r>
            <a:r>
              <a:rPr lang="es-ES" sz="2200" dirty="0" smtClean="0"/>
              <a:t>análogo con 12 pines (sólo </a:t>
            </a:r>
            <a:r>
              <a:rPr lang="es-ES" sz="2200" dirty="0"/>
              <a:t>el cuadro)</a:t>
            </a:r>
            <a:endParaRPr lang="en-US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5063" y="2158753"/>
            <a:ext cx="4101778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57759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Protección</a:t>
            </a:r>
            <a:r>
              <a:rPr lang="en-US" dirty="0"/>
              <a:t> ESD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 smtClean="0"/>
              <a:t>Observemos ahora en forma cualitativa un </a:t>
            </a:r>
            <a:r>
              <a:rPr lang="es-ES" sz="2200" dirty="0"/>
              <a:t>sistema de protección típico utilizado para </a:t>
            </a:r>
            <a:r>
              <a:rPr lang="es-ES" sz="2200" dirty="0" smtClean="0"/>
              <a:t>los </a:t>
            </a:r>
            <a:r>
              <a:rPr lang="es-ES" sz="2200" dirty="0" err="1" smtClean="0"/>
              <a:t>pads</a:t>
            </a:r>
            <a:r>
              <a:rPr lang="es-ES" sz="2200" dirty="0" smtClean="0"/>
              <a:t> análogos</a:t>
            </a:r>
          </a:p>
          <a:p>
            <a:r>
              <a:rPr lang="es-ES" sz="2200" dirty="0"/>
              <a:t>El MOSFET conectado al pin 1 puede ser </a:t>
            </a:r>
            <a:r>
              <a:rPr lang="es-ES" sz="2200" dirty="0" smtClean="0"/>
              <a:t>conectado </a:t>
            </a:r>
            <a:r>
              <a:rPr lang="es-ES" sz="2200" dirty="0"/>
              <a:t>a un circuito sensible </a:t>
            </a:r>
            <a:r>
              <a:rPr lang="es-ES" sz="2200" dirty="0" smtClean="0"/>
              <a:t>grande, </a:t>
            </a:r>
            <a:r>
              <a:rPr lang="es-ES" sz="2200" dirty="0"/>
              <a:t>cuya entrada (la </a:t>
            </a:r>
            <a:r>
              <a:rPr lang="es-ES" sz="2200" dirty="0" smtClean="0"/>
              <a:t>compuerta </a:t>
            </a:r>
            <a:r>
              <a:rPr lang="es-ES" sz="2200" dirty="0"/>
              <a:t>del MOSFET) está limitada </a:t>
            </a:r>
            <a:r>
              <a:rPr lang="es-ES" sz="2200" dirty="0" smtClean="0"/>
              <a:t>entre los voltajes de VDD </a:t>
            </a:r>
            <a:r>
              <a:rPr lang="es-ES" sz="2200" dirty="0"/>
              <a:t>a </a:t>
            </a:r>
            <a:r>
              <a:rPr lang="es-ES" sz="2200" dirty="0" smtClean="0"/>
              <a:t>GND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9000"/>
            <a:ext cx="3592498" cy="30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3200" y="6096000"/>
            <a:ext cx="34400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D1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polarizado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directamente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D2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polarizado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inversamente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722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Diseño</a:t>
            </a:r>
            <a:r>
              <a:rPr lang="en-US" dirty="0"/>
              <a:t> de </a:t>
            </a:r>
            <a:r>
              <a:rPr lang="en-US" dirty="0" err="1" smtClean="0"/>
              <a:t>Diodos</a:t>
            </a:r>
            <a:r>
              <a:rPr lang="en-US" dirty="0" smtClean="0"/>
              <a:t> </a:t>
            </a:r>
            <a:r>
              <a:rPr lang="en-US" dirty="0"/>
              <a:t>ESD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 smtClean="0"/>
              <a:t>El </a:t>
            </a:r>
            <a:r>
              <a:rPr lang="es-ES" sz="2200" dirty="0"/>
              <a:t>otro diodo en cada caso se invierte </a:t>
            </a:r>
            <a:endParaRPr lang="es-ES" sz="2200" dirty="0" smtClean="0"/>
          </a:p>
          <a:p>
            <a:r>
              <a:rPr lang="es-ES" sz="2200" dirty="0" smtClean="0"/>
              <a:t>Agregando </a:t>
            </a:r>
            <a:r>
              <a:rPr lang="es-ES" sz="2200" dirty="0"/>
              <a:t>diodos a un pin puede </a:t>
            </a:r>
            <a:r>
              <a:rPr lang="es-ES" sz="2200" dirty="0" smtClean="0"/>
              <a:t>ayudar a proteger </a:t>
            </a:r>
            <a:r>
              <a:rPr lang="es-ES" sz="2200" dirty="0"/>
              <a:t>el </a:t>
            </a:r>
            <a:r>
              <a:rPr lang="es-ES" sz="2200" dirty="0" smtClean="0"/>
              <a:t>CI </a:t>
            </a:r>
            <a:r>
              <a:rPr lang="es-ES" sz="2200" dirty="0"/>
              <a:t>de estática y </a:t>
            </a:r>
            <a:r>
              <a:rPr lang="es-ES" sz="2200" dirty="0" smtClean="0"/>
              <a:t>fluctuaciones de voltaje </a:t>
            </a:r>
            <a:r>
              <a:rPr lang="es-ES" sz="2200" dirty="0"/>
              <a:t>que superen los límites </a:t>
            </a:r>
            <a:r>
              <a:rPr lang="es-ES" sz="2200" dirty="0" smtClean="0"/>
              <a:t>permitidos</a:t>
            </a:r>
          </a:p>
          <a:p>
            <a:r>
              <a:rPr lang="es-ES" sz="2200" dirty="0"/>
              <a:t>La siguiente figura muestra cómo se diseñó un diodo, </a:t>
            </a:r>
            <a:r>
              <a:rPr lang="es-ES" sz="2200" dirty="0" smtClean="0"/>
              <a:t>las </a:t>
            </a:r>
            <a:r>
              <a:rPr lang="es-ES" sz="2200" dirty="0"/>
              <a:t>terminales están etiquetados para mostrar cuáles corresponden al ánodo y el cátodo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937" y="4569844"/>
            <a:ext cx="3932464" cy="191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1624" y="4495800"/>
            <a:ext cx="3672588" cy="226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10206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CI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48200"/>
          </a:xfrm>
        </p:spPr>
        <p:txBody>
          <a:bodyPr/>
          <a:lstStyle/>
          <a:p>
            <a:r>
              <a:rPr lang="es-ES" sz="2200" dirty="0" smtClean="0"/>
              <a:t>El die </a:t>
            </a:r>
            <a:r>
              <a:rPr lang="es-ES" sz="2200" dirty="0"/>
              <a:t>donde se encuentra toda la circuitería está dentro </a:t>
            </a:r>
            <a:r>
              <a:rPr lang="es-ES" sz="2200" dirty="0" smtClean="0"/>
              <a:t>del </a:t>
            </a:r>
            <a:r>
              <a:rPr lang="es-ES" sz="2200" dirty="0"/>
              <a:t>DIP montado sobre un bastidor especial en el </a:t>
            </a:r>
            <a:r>
              <a:rPr lang="es-ES" sz="2200" dirty="0" smtClean="0"/>
              <a:t>centro</a:t>
            </a:r>
          </a:p>
          <a:p>
            <a:r>
              <a:rPr lang="es-ES" sz="2200" dirty="0" smtClean="0"/>
              <a:t>El chip </a:t>
            </a:r>
            <a:r>
              <a:rPr lang="es-ES" sz="2200" dirty="0"/>
              <a:t>es </a:t>
            </a:r>
            <a:r>
              <a:rPr lang="es-ES" sz="2200" dirty="0" smtClean="0"/>
              <a:t>simplemente una </a:t>
            </a:r>
            <a:r>
              <a:rPr lang="es-ES" sz="2200" dirty="0"/>
              <a:t>carcasa de cerámica para proteger </a:t>
            </a:r>
            <a:r>
              <a:rPr lang="es-ES" sz="2200" dirty="0" smtClean="0"/>
              <a:t>el die </a:t>
            </a:r>
            <a:r>
              <a:rPr lang="es-ES" sz="2200" dirty="0"/>
              <a:t>y </a:t>
            </a:r>
            <a:r>
              <a:rPr lang="es-ES" sz="2200" dirty="0" smtClean="0"/>
              <a:t>para disponer convenientemente de las terminales del dispositivo</a:t>
            </a:r>
          </a:p>
          <a:p>
            <a:r>
              <a:rPr lang="es-ES" sz="2200" dirty="0"/>
              <a:t> </a:t>
            </a:r>
            <a:r>
              <a:rPr lang="es-ES" sz="2200" dirty="0" smtClean="0"/>
              <a:t>Hay </a:t>
            </a:r>
            <a:r>
              <a:rPr lang="es-ES" sz="2200" dirty="0"/>
              <a:t>hilos de </a:t>
            </a:r>
            <a:r>
              <a:rPr lang="es-ES" sz="2200" dirty="0" smtClean="0"/>
              <a:t>conexión </a:t>
            </a:r>
            <a:r>
              <a:rPr lang="es-ES" sz="2200" dirty="0"/>
              <a:t>que </a:t>
            </a:r>
            <a:r>
              <a:rPr lang="es-ES" sz="2200" dirty="0" smtClean="0"/>
              <a:t>van </a:t>
            </a:r>
            <a:r>
              <a:rPr lang="es-ES" sz="2200" dirty="0"/>
              <a:t>desde cada puerto </a:t>
            </a:r>
            <a:r>
              <a:rPr lang="es-ES" sz="2200" dirty="0" smtClean="0"/>
              <a:t>en el die hasta cada </a:t>
            </a:r>
            <a:r>
              <a:rPr lang="es-ES" sz="2200" dirty="0"/>
              <a:t>pin en el DIP</a:t>
            </a: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29000"/>
            <a:ext cx="3553127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0332"/>
            <a:ext cx="2960939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6573" y="4965298"/>
            <a:ext cx="491792" cy="46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>
            <a:stCxn id="6" idx="0"/>
          </p:cNvCxnSpPr>
          <p:nvPr/>
        </p:nvCxnSpPr>
        <p:spPr bwMode="auto">
          <a:xfrm flipV="1">
            <a:off x="2242469" y="3429000"/>
            <a:ext cx="4791894" cy="153629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6" idx="2"/>
            <a:endCxn id="1026" idx="2"/>
          </p:cNvCxnSpPr>
          <p:nvPr/>
        </p:nvCxnSpPr>
        <p:spPr bwMode="auto">
          <a:xfrm>
            <a:off x="2242469" y="5433317"/>
            <a:ext cx="4791895" cy="137705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059342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Diagrama</a:t>
            </a:r>
            <a:r>
              <a:rPr lang="en-US" dirty="0"/>
              <a:t> de </a:t>
            </a:r>
            <a:r>
              <a:rPr lang="en-US" dirty="0" err="1" smtClean="0"/>
              <a:t>Conexión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/>
              <a:t>MOSIS (el fabricante de estos chips de prueba) utiliza el </a:t>
            </a:r>
            <a:r>
              <a:rPr lang="es-ES" sz="2200" dirty="0" smtClean="0"/>
              <a:t>DIP </a:t>
            </a:r>
            <a:r>
              <a:rPr lang="es-ES" sz="2200" dirty="0"/>
              <a:t>paquete </a:t>
            </a:r>
            <a:r>
              <a:rPr lang="es-ES" sz="2200" dirty="0" smtClean="0"/>
              <a:t>con 40 pines para </a:t>
            </a:r>
            <a:r>
              <a:rPr lang="es-ES" sz="2200" dirty="0"/>
              <a:t>su programa </a:t>
            </a:r>
            <a:r>
              <a:rPr lang="es-ES" sz="2200" dirty="0" smtClean="0"/>
              <a:t>educativo</a:t>
            </a:r>
          </a:p>
          <a:p>
            <a:r>
              <a:rPr lang="es-ES" sz="2200" dirty="0"/>
              <a:t>La figura de la parte inferior </a:t>
            </a:r>
            <a:r>
              <a:rPr lang="es-ES" sz="2200" dirty="0" smtClean="0"/>
              <a:t>muestra </a:t>
            </a:r>
            <a:r>
              <a:rPr lang="es-ES" sz="2200" dirty="0"/>
              <a:t>un diagrama de la </a:t>
            </a:r>
            <a:r>
              <a:rPr lang="es-ES" sz="2200" dirty="0" smtClean="0"/>
              <a:t>conexiones entre </a:t>
            </a:r>
            <a:r>
              <a:rPr lang="es-ES" sz="2200" dirty="0"/>
              <a:t>el marco </a:t>
            </a:r>
            <a:r>
              <a:rPr lang="es-ES" sz="2200" dirty="0" smtClean="0"/>
              <a:t>del </a:t>
            </a:r>
            <a:r>
              <a:rPr lang="es-ES" sz="2200" dirty="0" err="1"/>
              <a:t>pad</a:t>
            </a:r>
            <a:r>
              <a:rPr lang="es-ES" sz="2200" dirty="0"/>
              <a:t> </a:t>
            </a:r>
            <a:r>
              <a:rPr lang="es-ES" sz="2200" dirty="0" smtClean="0"/>
              <a:t>y los </a:t>
            </a:r>
            <a:r>
              <a:rPr lang="es-ES" sz="2200" dirty="0"/>
              <a:t>pines </a:t>
            </a:r>
            <a:r>
              <a:rPr lang="es-ES" sz="2200" dirty="0" smtClean="0"/>
              <a:t>numerados del paquete</a:t>
            </a:r>
            <a:r>
              <a:rPr lang="en-US" sz="2200" dirty="0" smtClean="0"/>
              <a:t> </a:t>
            </a:r>
            <a:r>
              <a:rPr lang="es-ES" sz="2200" dirty="0" smtClean="0"/>
              <a:t>DIP</a:t>
            </a:r>
            <a:endParaRPr lang="en-US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76600"/>
            <a:ext cx="341162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45700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En DIP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/>
              <a:t>En la parte superior del chip hay una etiqueta que cubre el </a:t>
            </a:r>
            <a:r>
              <a:rPr lang="es-ES" sz="2200" dirty="0" smtClean="0"/>
              <a:t>centro</a:t>
            </a:r>
          </a:p>
          <a:p>
            <a:r>
              <a:rPr lang="es-ES" sz="2200" dirty="0"/>
              <a:t>Si se </a:t>
            </a:r>
            <a:r>
              <a:rPr lang="es-ES" sz="2200" dirty="0" smtClean="0"/>
              <a:t>quita esa </a:t>
            </a:r>
            <a:r>
              <a:rPr lang="es-ES" sz="2200" dirty="0"/>
              <a:t>etiqueta se </a:t>
            </a:r>
            <a:r>
              <a:rPr lang="es-ES" sz="2200" dirty="0" smtClean="0"/>
              <a:t>encontraría el circuito (NO DESPEGUE </a:t>
            </a:r>
            <a:r>
              <a:rPr lang="es-ES" sz="2200" dirty="0"/>
              <a:t>LA ETIQUETA, PODRÍA DAÑAR EL </a:t>
            </a:r>
            <a:r>
              <a:rPr lang="es-ES" sz="2200" dirty="0" smtClean="0"/>
              <a:t>CI!!)</a:t>
            </a:r>
          </a:p>
          <a:p>
            <a:r>
              <a:rPr lang="es-ES" sz="2200" dirty="0" smtClean="0"/>
              <a:t>Levantando la cubierta </a:t>
            </a:r>
            <a:r>
              <a:rPr lang="es-ES" sz="2200" dirty="0"/>
              <a:t>mostrará esto (el </a:t>
            </a:r>
            <a:r>
              <a:rPr lang="es-ES" sz="2200" dirty="0" smtClean="0"/>
              <a:t>die </a:t>
            </a:r>
            <a:r>
              <a:rPr lang="es-ES" sz="2200" dirty="0"/>
              <a:t>es muy pequeño en comparación con el marco de montaje)</a:t>
            </a:r>
            <a:endParaRPr lang="en-US" sz="2200" dirty="0"/>
          </a:p>
        </p:txBody>
      </p:sp>
      <p:pic>
        <p:nvPicPr>
          <p:cNvPr id="2051" name="Picture 3" descr="C:\Users\Christian\Desktop\Electric\Analog IC\Pics\Opamp_ChipFlip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hristian\Desktop\Electric\Analog IC\Pics\Opamp_PadFra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7859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Circuitos</a:t>
            </a:r>
            <a:r>
              <a:rPr lang="en-US" dirty="0" smtClean="0"/>
              <a:t> </a:t>
            </a:r>
            <a:r>
              <a:rPr lang="en-US" dirty="0" err="1" smtClean="0"/>
              <a:t>Integrados</a:t>
            </a:r>
            <a:r>
              <a:rPr lang="en-US" dirty="0" smtClean="0"/>
              <a:t> </a:t>
            </a:r>
            <a:r>
              <a:rPr lang="en-US" dirty="0" err="1" smtClean="0"/>
              <a:t>Analógicos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/>
              <a:t>Hay 5 amplificadores operacionales en este chip junto con un circuito de polarización</a:t>
            </a:r>
          </a:p>
          <a:p>
            <a:r>
              <a:rPr lang="es-ES" sz="2200" dirty="0"/>
              <a:t>Un </a:t>
            </a:r>
            <a:r>
              <a:rPr lang="es-ES" sz="2200" dirty="0" smtClean="0"/>
              <a:t>diagrama de bloque </a:t>
            </a:r>
            <a:r>
              <a:rPr lang="es-ES" sz="2200" dirty="0"/>
              <a:t>se </a:t>
            </a:r>
            <a:r>
              <a:rPr lang="es-ES" sz="2200" dirty="0" smtClean="0"/>
              <a:t>muestra </a:t>
            </a:r>
            <a:r>
              <a:rPr lang="es-ES" sz="2200" dirty="0"/>
              <a:t>a continuación</a:t>
            </a:r>
          </a:p>
          <a:p>
            <a:r>
              <a:rPr lang="es-ES" sz="2200" dirty="0" smtClean="0"/>
              <a:t>Simularemos algunos </a:t>
            </a:r>
            <a:r>
              <a:rPr lang="es-ES" sz="2200" dirty="0"/>
              <a:t>de los circuitos después de las pruebas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0"/>
            <a:ext cx="7018991" cy="32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12651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Dentro</a:t>
            </a:r>
            <a:r>
              <a:rPr lang="en-US" dirty="0" smtClean="0"/>
              <a:t> del Chip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/>
              <a:t>Ahora veamos los </a:t>
            </a:r>
            <a:r>
              <a:rPr lang="es-ES" sz="2200" dirty="0" smtClean="0"/>
              <a:t>bloques dentro del circuito</a:t>
            </a:r>
          </a:p>
          <a:p>
            <a:r>
              <a:rPr lang="es-ES" sz="2200" dirty="0"/>
              <a:t>Hay cuatro tipos de </a:t>
            </a:r>
            <a:r>
              <a:rPr lang="es-ES" sz="2200" dirty="0" smtClean="0"/>
              <a:t>amplificadores </a:t>
            </a:r>
            <a:r>
              <a:rPr lang="es-ES" sz="2200" dirty="0"/>
              <a:t>operacionales </a:t>
            </a:r>
            <a:r>
              <a:rPr lang="es-ES" sz="2200" dirty="0" smtClean="0"/>
              <a:t>de </a:t>
            </a:r>
            <a:r>
              <a:rPr lang="es-ES" sz="2200" dirty="0"/>
              <a:t>dos </a:t>
            </a:r>
            <a:r>
              <a:rPr lang="es-ES" sz="2200" dirty="0" smtClean="0"/>
              <a:t>etapas </a:t>
            </a:r>
            <a:r>
              <a:rPr lang="es-ES" sz="2200" dirty="0"/>
              <a:t>y uno que es tres etapas (</a:t>
            </a:r>
            <a:r>
              <a:rPr lang="es-ES" sz="2200" dirty="0" err="1"/>
              <a:t>op-amp</a:t>
            </a:r>
            <a:r>
              <a:rPr lang="es-ES" sz="2200" dirty="0"/>
              <a:t> "B"), junto con un circuito de </a:t>
            </a:r>
            <a:r>
              <a:rPr lang="es-ES" sz="2200" dirty="0" smtClean="0"/>
              <a:t>polarización</a:t>
            </a:r>
          </a:p>
          <a:p>
            <a:r>
              <a:rPr lang="es-ES" sz="2200" dirty="0"/>
              <a:t>Estos circuitos tienen diferentes topologías </a:t>
            </a:r>
            <a:r>
              <a:rPr lang="es-ES" sz="2200" dirty="0" smtClean="0"/>
              <a:t>y </a:t>
            </a:r>
            <a:r>
              <a:rPr lang="es-ES" sz="2200" dirty="0"/>
              <a:t>especificaciones de </a:t>
            </a:r>
            <a:r>
              <a:rPr lang="es-ES" sz="2200" dirty="0" smtClean="0"/>
              <a:t>desempeño, </a:t>
            </a:r>
            <a:r>
              <a:rPr lang="es-ES" sz="2200" dirty="0"/>
              <a:t>como se ha visto anteriormente</a:t>
            </a:r>
            <a:endParaRPr lang="en-US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657599"/>
            <a:ext cx="6039597" cy="281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52913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Circuito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 smtClean="0"/>
              <a:t>Polarización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Para </a:t>
            </a:r>
            <a:r>
              <a:rPr lang="en-US" sz="2200" dirty="0" err="1"/>
              <a:t>que</a:t>
            </a:r>
            <a:r>
              <a:rPr lang="en-US" sz="2200" dirty="0"/>
              <a:t> un </a:t>
            </a:r>
            <a:r>
              <a:rPr lang="en-US" sz="2200" dirty="0" err="1"/>
              <a:t>amplificador</a:t>
            </a:r>
            <a:r>
              <a:rPr lang="en-US" sz="2200" dirty="0"/>
              <a:t> </a:t>
            </a:r>
            <a:r>
              <a:rPr lang="en-US" sz="2200" dirty="0" err="1" smtClean="0"/>
              <a:t>funcione</a:t>
            </a:r>
            <a:r>
              <a:rPr lang="en-US" sz="2200" dirty="0" smtClean="0"/>
              <a:t> </a:t>
            </a:r>
            <a:r>
              <a:rPr lang="en-US" sz="2200" dirty="0" err="1" smtClean="0"/>
              <a:t>adecuadamente</a:t>
            </a:r>
            <a:r>
              <a:rPr lang="en-US" sz="2200" dirty="0" smtClean="0"/>
              <a:t>, </a:t>
            </a:r>
            <a:r>
              <a:rPr lang="en-US" sz="2200" dirty="0"/>
              <a:t>el </a:t>
            </a:r>
            <a:r>
              <a:rPr lang="en-US" sz="2200" dirty="0" err="1"/>
              <a:t>sistema</a:t>
            </a:r>
            <a:r>
              <a:rPr lang="en-US" sz="2200" dirty="0"/>
              <a:t> de </a:t>
            </a:r>
            <a:r>
              <a:rPr lang="en-US" sz="2200" dirty="0" err="1"/>
              <a:t>circuitos</a:t>
            </a:r>
            <a:r>
              <a:rPr lang="en-US" sz="2200" dirty="0"/>
              <a:t> </a:t>
            </a:r>
            <a:r>
              <a:rPr lang="en-US" sz="2200" dirty="0" err="1"/>
              <a:t>interno</a:t>
            </a:r>
            <a:r>
              <a:rPr lang="en-US" sz="2200" dirty="0"/>
              <a:t> </a:t>
            </a:r>
            <a:r>
              <a:rPr lang="en-US" sz="2200" dirty="0" err="1"/>
              <a:t>necesita</a:t>
            </a:r>
            <a:r>
              <a:rPr lang="en-US" sz="2200" dirty="0"/>
              <a:t> </a:t>
            </a:r>
            <a:r>
              <a:rPr lang="en-US" sz="2200" dirty="0" err="1"/>
              <a:t>ser</a:t>
            </a:r>
            <a:r>
              <a:rPr lang="en-US" sz="2200" dirty="0"/>
              <a:t> </a:t>
            </a:r>
            <a:r>
              <a:rPr lang="en-US" sz="2200" dirty="0" err="1"/>
              <a:t>polarizado</a:t>
            </a:r>
            <a:r>
              <a:rPr lang="en-US" sz="2200" dirty="0"/>
              <a:t> </a:t>
            </a:r>
            <a:r>
              <a:rPr lang="en-US" sz="2200" dirty="0" err="1" smtClean="0"/>
              <a:t>correctamente</a:t>
            </a:r>
            <a:endParaRPr lang="en-US" sz="2200" dirty="0" smtClean="0"/>
          </a:p>
          <a:p>
            <a:r>
              <a:rPr lang="es-ES" sz="2200" dirty="0"/>
              <a:t>En otras palabras, los transistores deben tener las voltajes de </a:t>
            </a:r>
            <a:r>
              <a:rPr lang="es-ES" sz="2200" dirty="0" smtClean="0"/>
              <a:t>polarización </a:t>
            </a:r>
            <a:r>
              <a:rPr lang="es-ES" sz="2200" dirty="0"/>
              <a:t>correctos y las corrientes que fluyen adecuados para estar en el modo deseado de </a:t>
            </a:r>
            <a:r>
              <a:rPr lang="es-ES" sz="2200" dirty="0" smtClean="0"/>
              <a:t>operación</a:t>
            </a:r>
          </a:p>
          <a:p>
            <a:r>
              <a:rPr lang="es-ES" sz="2200" dirty="0" smtClean="0"/>
              <a:t>El circuito de polarización produce diferentes niveles de voltaje </a:t>
            </a:r>
          </a:p>
          <a:p>
            <a:r>
              <a:rPr lang="es-ES" sz="2200" dirty="0" smtClean="0"/>
              <a:t>La resistencia externa </a:t>
            </a:r>
            <a:r>
              <a:rPr lang="es-ES" sz="2200" dirty="0"/>
              <a:t>da al usuario el control sobre </a:t>
            </a:r>
            <a:r>
              <a:rPr lang="es-ES" sz="2200" dirty="0" smtClean="0"/>
              <a:t>estos niveles de voltaje 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xmlns="" val="3731920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Circuito</a:t>
            </a:r>
            <a:r>
              <a:rPr lang="en-US" dirty="0"/>
              <a:t> de </a:t>
            </a:r>
            <a:r>
              <a:rPr lang="en-US" dirty="0" err="1"/>
              <a:t>Polarización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/>
              <a:t>El circuito de polarización está diseñado de tal manera para que pueda hacer su trabajo sólo por ser alimentado </a:t>
            </a:r>
            <a:r>
              <a:rPr lang="es-ES" sz="2200" dirty="0" smtClean="0"/>
              <a:t>con </a:t>
            </a:r>
            <a:r>
              <a:rPr lang="es-ES" sz="2200" dirty="0"/>
              <a:t>un voltaje </a:t>
            </a:r>
            <a:r>
              <a:rPr lang="es-ES" sz="2200" dirty="0" smtClean="0"/>
              <a:t>fijo</a:t>
            </a:r>
          </a:p>
          <a:p>
            <a:r>
              <a:rPr lang="es-ES" sz="2200" dirty="0"/>
              <a:t>Es por eso que el usuario necesita suministrar VDD y </a:t>
            </a:r>
            <a:r>
              <a:rPr lang="es-ES" sz="2200" dirty="0" smtClean="0"/>
              <a:t>tierra </a:t>
            </a:r>
            <a:r>
              <a:rPr lang="es-ES" sz="2200" dirty="0"/>
              <a:t>para el </a:t>
            </a:r>
            <a:r>
              <a:rPr lang="es-ES" sz="2200" dirty="0" smtClean="0"/>
              <a:t>chip</a:t>
            </a:r>
          </a:p>
          <a:p>
            <a:r>
              <a:rPr lang="es-ES" sz="2200" dirty="0">
                <a:solidFill>
                  <a:srgbClr val="000000"/>
                </a:solidFill>
              </a:rPr>
              <a:t>En el caso de este </a:t>
            </a:r>
            <a:r>
              <a:rPr lang="es-ES" sz="2200" dirty="0" smtClean="0">
                <a:solidFill>
                  <a:srgbClr val="000000"/>
                </a:solidFill>
              </a:rPr>
              <a:t>chip, se  pueden </a:t>
            </a:r>
            <a:r>
              <a:rPr lang="es-ES" sz="2200" dirty="0">
                <a:solidFill>
                  <a:srgbClr val="000000"/>
                </a:solidFill>
              </a:rPr>
              <a:t>ajustar los voltajes de polarización </a:t>
            </a:r>
            <a:r>
              <a:rPr lang="es-ES" sz="2200" dirty="0" smtClean="0">
                <a:solidFill>
                  <a:srgbClr val="000000"/>
                </a:solidFill>
              </a:rPr>
              <a:t>simplemente con </a:t>
            </a:r>
            <a:r>
              <a:rPr lang="es-ES" sz="2200" dirty="0">
                <a:solidFill>
                  <a:srgbClr val="000000"/>
                </a:solidFill>
              </a:rPr>
              <a:t>una resistencia </a:t>
            </a:r>
            <a:r>
              <a:rPr lang="es-ES" sz="2200" dirty="0" smtClean="0">
                <a:solidFill>
                  <a:srgbClr val="000000"/>
                </a:solidFill>
              </a:rPr>
              <a:t>externa</a:t>
            </a:r>
          </a:p>
          <a:p>
            <a:r>
              <a:rPr lang="es-ES" sz="2200" dirty="0">
                <a:solidFill>
                  <a:srgbClr val="000000"/>
                </a:solidFill>
              </a:rPr>
              <a:t>Sin embargo, </a:t>
            </a:r>
            <a:r>
              <a:rPr lang="es-ES" sz="2200" dirty="0" smtClean="0">
                <a:solidFill>
                  <a:srgbClr val="000000"/>
                </a:solidFill>
              </a:rPr>
              <a:t>es necesario realizar simulaciones para </a:t>
            </a:r>
            <a:r>
              <a:rPr lang="es-ES" sz="2200" dirty="0">
                <a:solidFill>
                  <a:srgbClr val="000000"/>
                </a:solidFill>
              </a:rPr>
              <a:t>encontrar el valor correcto </a:t>
            </a:r>
            <a:r>
              <a:rPr lang="es-ES" sz="2200" dirty="0" smtClean="0">
                <a:solidFill>
                  <a:srgbClr val="000000"/>
                </a:solidFill>
              </a:rPr>
              <a:t>y </a:t>
            </a:r>
            <a:r>
              <a:rPr lang="es-ES" sz="2200" dirty="0">
                <a:solidFill>
                  <a:srgbClr val="000000"/>
                </a:solidFill>
              </a:rPr>
              <a:t>los modos de funcionamiento </a:t>
            </a:r>
            <a:r>
              <a:rPr lang="es-ES" sz="2200" dirty="0" smtClean="0">
                <a:solidFill>
                  <a:srgbClr val="000000"/>
                </a:solidFill>
              </a:rPr>
              <a:t>deseado</a:t>
            </a:r>
          </a:p>
          <a:p>
            <a:r>
              <a:rPr lang="es-ES" sz="2200" dirty="0" smtClean="0"/>
              <a:t>Por eso se </a:t>
            </a:r>
            <a:r>
              <a:rPr lang="es-ES" sz="2200" dirty="0"/>
              <a:t>le dio </a:t>
            </a:r>
            <a:r>
              <a:rPr lang="es-ES" sz="2200" dirty="0" smtClean="0"/>
              <a:t>un valor a </a:t>
            </a:r>
            <a:r>
              <a:rPr lang="es-ES" sz="2200" dirty="0"/>
              <a:t>la resistencia de </a:t>
            </a:r>
            <a:r>
              <a:rPr lang="es-ES" sz="2200" dirty="0" smtClean="0"/>
              <a:t>polarización</a:t>
            </a:r>
          </a:p>
          <a:p>
            <a:r>
              <a:rPr lang="es-ES" sz="2200" dirty="0" smtClean="0"/>
              <a:t>Las </a:t>
            </a:r>
            <a:r>
              <a:rPr lang="es-ES" sz="2200" dirty="0"/>
              <a:t>simulaciones se realizaron utilizando una resistencia de </a:t>
            </a:r>
            <a:r>
              <a:rPr lang="es-ES" sz="2200" dirty="0" smtClean="0"/>
              <a:t>100k </a:t>
            </a:r>
            <a:r>
              <a:rPr lang="es-ES" sz="2200" dirty="0" err="1" smtClean="0"/>
              <a:t>ohms</a:t>
            </a:r>
            <a:r>
              <a:rPr lang="es-ES" sz="2200" dirty="0" smtClean="0"/>
              <a:t>, la cual mostró </a:t>
            </a:r>
            <a:r>
              <a:rPr lang="es-ES" sz="2200" dirty="0"/>
              <a:t>los mejores resultados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2392600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Diagrama</a:t>
            </a:r>
            <a:r>
              <a:rPr lang="en-US" dirty="0" smtClean="0"/>
              <a:t> del </a:t>
            </a:r>
            <a:r>
              <a:rPr lang="en-US" dirty="0" err="1"/>
              <a:t>Circuito</a:t>
            </a:r>
            <a:r>
              <a:rPr lang="en-US" dirty="0"/>
              <a:t> de </a:t>
            </a:r>
            <a:r>
              <a:rPr lang="en-US" dirty="0" err="1" smtClean="0"/>
              <a:t>Polarización</a:t>
            </a:r>
            <a:endParaRPr lang="en-US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32936"/>
            <a:ext cx="8229600" cy="437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456247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resistencia externa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133600" y="3341132"/>
            <a:ext cx="76200" cy="316468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2209800" y="3276600"/>
            <a:ext cx="304800" cy="3810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 flipV="1">
            <a:off x="990600" y="4038600"/>
            <a:ext cx="381000" cy="9906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1524000" y="4038600"/>
            <a:ext cx="685800" cy="6858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1524000" y="6172200"/>
            <a:ext cx="3886200" cy="3048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85800" y="6172200"/>
            <a:ext cx="3048000" cy="152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2057400" y="3733800"/>
            <a:ext cx="76200" cy="80010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989717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Dentro</a:t>
            </a:r>
            <a:r>
              <a:rPr lang="en-US" dirty="0" smtClean="0"/>
              <a:t> de un A.O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 smtClean="0"/>
              <a:t>Démosle un vistazo al interior de uno de los amplificadores operacionales y aprenderemos más sobre él</a:t>
            </a:r>
          </a:p>
          <a:p>
            <a:r>
              <a:rPr lang="es-ES" sz="2200" dirty="0" smtClean="0"/>
              <a:t>El amplificador operacional actual que se muestra ("A" en este caso) tiene dos etapas</a:t>
            </a:r>
            <a:endParaRPr lang="en-US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4419600" cy="376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39108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Primera Simulación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 smtClean="0"/>
              <a:t>Ahora que ha probado los amplificadores operacionales dentro del chip permite simular el mismo tipo de prueba para ver si los resultados coinciden</a:t>
            </a:r>
          </a:p>
          <a:p>
            <a:r>
              <a:rPr lang="es-ES" sz="2200" dirty="0" smtClean="0"/>
              <a:t>Realizaremos simulaciones solamente para el amplificador “A”</a:t>
            </a:r>
          </a:p>
          <a:p>
            <a:r>
              <a:rPr lang="es-ES" sz="2200" dirty="0" smtClean="0"/>
              <a:t>Vamos a poner un capacitor (como se muestra a continuación) en la salida de este amplificador con configuración de seguidor de voltaje (buffer) para el A.O.</a:t>
            </a:r>
          </a:p>
          <a:p>
            <a:r>
              <a:rPr lang="es-ES" sz="2200" dirty="0" smtClean="0"/>
              <a:t>Las entradas son las mismas dos que hemos estado usando</a:t>
            </a: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98378"/>
            <a:ext cx="2800166" cy="235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76456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Desempeño del Buffer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 smtClean="0"/>
              <a:t>Simulación en señal pequeña para el A.O. “A”</a:t>
            </a:r>
          </a:p>
          <a:p>
            <a:r>
              <a:rPr lang="es-ES" sz="2000" dirty="0" smtClean="0"/>
              <a:t>Los resultados están muy cerca de la prueba que se realizó al principio del tutorial, ignorando la fluctuación causada por la fuente de alimentación</a:t>
            </a:r>
            <a:endParaRPr lang="en-US" sz="2200" dirty="0"/>
          </a:p>
          <a:p>
            <a:endParaRPr lang="en-US" sz="22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2742266"/>
            <a:ext cx="8448675" cy="388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29856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La Rapidez de Respuesta (</a:t>
            </a:r>
            <a:r>
              <a:rPr lang="es-ES" dirty="0" err="1" smtClean="0"/>
              <a:t>Slew</a:t>
            </a:r>
            <a:r>
              <a:rPr lang="es-ES" dirty="0" smtClean="0"/>
              <a:t> </a:t>
            </a:r>
            <a:r>
              <a:rPr lang="es-ES" dirty="0" err="1" smtClean="0"/>
              <a:t>Rate</a:t>
            </a:r>
            <a:r>
              <a:rPr lang="es-ES" dirty="0" smtClean="0"/>
              <a:t>) o Capacidad de Cambio a la Salida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 smtClean="0"/>
              <a:t>Un problema que puede ocurrir son las limitaciones de rapidez de respuesta</a:t>
            </a:r>
          </a:p>
          <a:p>
            <a:r>
              <a:rPr lang="es-ES" sz="2200" dirty="0" smtClean="0"/>
              <a:t>Esta es la razón máxima de capacidad de carga que puede tener el circuito</a:t>
            </a:r>
          </a:p>
          <a:p>
            <a:r>
              <a:rPr lang="es-ES" sz="2200" dirty="0" smtClean="0"/>
              <a:t>Otra forma de verlo es pensar en lo rápido que el circuito puede cargar un capacitor de compensación interno en el amplificador</a:t>
            </a:r>
          </a:p>
          <a:p>
            <a:r>
              <a:rPr lang="es-ES" sz="2200" dirty="0" smtClean="0"/>
              <a:t>En forma inversa, el capacitor está completamente cargado y descargaría la corriente hacia el circuito</a:t>
            </a:r>
            <a:endParaRPr lang="en-US" sz="22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53535"/>
            <a:ext cx="5681662" cy="249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62734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Rapidez de Respuesta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 smtClean="0"/>
              <a:t>Es muy fácil ver “</a:t>
            </a:r>
            <a:r>
              <a:rPr lang="es-ES" sz="2200" dirty="0" err="1" smtClean="0"/>
              <a:t>slewing</a:t>
            </a:r>
            <a:r>
              <a:rPr lang="es-ES" sz="2200" dirty="0" smtClean="0"/>
              <a:t>” cuando se está aplicando una entrada donde el voltaje cambia instantáneamente con una magnitud alta</a:t>
            </a:r>
          </a:p>
          <a:p>
            <a:r>
              <a:rPr lang="es-ES" sz="2200" dirty="0" smtClean="0"/>
              <a:t>Veamos por ejemplo la respuesta del </a:t>
            </a:r>
            <a:r>
              <a:rPr lang="es-ES" sz="2200" dirty="0" err="1" smtClean="0"/>
              <a:t>op-amp</a:t>
            </a:r>
            <a:r>
              <a:rPr lang="es-ES" sz="2200" dirty="0" smtClean="0"/>
              <a:t> "A" usando una simulación de señal grande en la siguiente diapositiva y la comparamos con la prueba que se realizo anteriormente</a:t>
            </a:r>
          </a:p>
          <a:p>
            <a:r>
              <a:rPr lang="es-ES" sz="2200" dirty="0" smtClean="0"/>
              <a:t>Recordar que todos las formas de onda de salida para la señal grande, tenían un cambio lineal en al menos uno de los bordes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2914693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Limitación de la Rapidez de Respuesta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74573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37579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A.O. </a:t>
            </a:r>
            <a:r>
              <a:rPr lang="en-US" dirty="0" err="1" smtClean="0"/>
              <a:t>Nombre</a:t>
            </a:r>
            <a:r>
              <a:rPr lang="en-US" dirty="0" smtClean="0"/>
              <a:t> &amp; </a:t>
            </a:r>
            <a:r>
              <a:rPr lang="en-US" dirty="0" err="1" smtClean="0"/>
              <a:t>Tipo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787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A.O.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TIPO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NOMBRE</a:t>
                      </a:r>
                      <a:endParaRPr lang="en-US" dirty="0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SLDP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Opamp_2stage_4</a:t>
                      </a:r>
                    </a:p>
                    <a:p>
                      <a:pPr algn="ctr"/>
                      <a:endParaRPr lang="en-US" dirty="0" smtClean="0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</a:t>
                      </a:r>
                      <a:r>
                        <a:rPr lang="en-US" dirty="0" err="1" smtClean="0"/>
                        <a:t>etapas</a:t>
                      </a:r>
                      <a:r>
                        <a:rPr lang="en-US" dirty="0" smtClean="0"/>
                        <a:t>/ SLDP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Opamp_3stage_1</a:t>
                      </a:r>
                      <a:endParaRPr lang="en-US" dirty="0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Compensación</a:t>
                      </a:r>
                      <a:r>
                        <a:rPr lang="en-US" dirty="0" smtClean="0"/>
                        <a:t> de Miller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Opamp_2stage_1</a:t>
                      </a:r>
                      <a:endParaRPr lang="en-US" dirty="0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SLCL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Opamp_2stage_3</a:t>
                      </a:r>
                      <a:endParaRPr lang="en-US" dirty="0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Miller</a:t>
                      </a:r>
                      <a:r>
                        <a:rPr lang="en-US" baseline="0" dirty="0" smtClean="0"/>
                        <a:t> con</a:t>
                      </a:r>
                      <a:r>
                        <a:rPr lang="en-US" dirty="0" smtClean="0"/>
                        <a:t> Resistor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Opamp_2stage_2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Slew Rate &amp; </a:t>
            </a:r>
            <a:r>
              <a:rPr lang="es-ES" dirty="0" smtClean="0"/>
              <a:t>Limitación de </a:t>
            </a:r>
            <a:r>
              <a:rPr lang="en-US" dirty="0" err="1" smtClean="0"/>
              <a:t>Ancho</a:t>
            </a:r>
            <a:r>
              <a:rPr lang="en-US" dirty="0" smtClean="0"/>
              <a:t> de Banda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 smtClean="0"/>
              <a:t>Ejecución de la misma prueba de grande señal, excepto con una señal de 2V pico a pico de entrada &amp; con un offset de 2.5V resulta en lo siguiente:</a:t>
            </a:r>
            <a:endParaRPr lang="en-US" sz="2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62200"/>
            <a:ext cx="873017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Slew Rate &amp; </a:t>
            </a:r>
            <a:r>
              <a:rPr lang="es-ES" dirty="0" smtClean="0"/>
              <a:t>Limitación de </a:t>
            </a:r>
            <a:r>
              <a:rPr lang="en-US" dirty="0" err="1" smtClean="0"/>
              <a:t>Ancho</a:t>
            </a:r>
            <a:r>
              <a:rPr lang="en-US" dirty="0" smtClean="0"/>
              <a:t> de Banda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 smtClean="0"/>
              <a:t>Probando el amplificador con la señal de 2V pico a pico resulta en lo siguiente:</a:t>
            </a:r>
            <a:endParaRPr lang="en-US" sz="2200" dirty="0" smtClean="0"/>
          </a:p>
          <a:p>
            <a:pPr>
              <a:buNone/>
            </a:pPr>
            <a:r>
              <a:rPr lang="es-ES" sz="2000" dirty="0" smtClean="0"/>
              <a:t> </a:t>
            </a:r>
            <a:endParaRPr lang="en-US" sz="2200" dirty="0"/>
          </a:p>
        </p:txBody>
      </p:sp>
      <p:pic>
        <p:nvPicPr>
          <p:cNvPr id="6146" name="Picture 2" descr="E:\TEK000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14574"/>
            <a:ext cx="8225694" cy="401002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Rapidez de Respuesta Definida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" sz="2200" dirty="0"/>
                  <a:t>Observe </a:t>
                </a:r>
                <a:r>
                  <a:rPr lang="es-ES" sz="2200" dirty="0" smtClean="0"/>
                  <a:t>la transición de caída </a:t>
                </a:r>
                <a:r>
                  <a:rPr lang="es-ES" sz="2200" dirty="0"/>
                  <a:t>donde hay una </a:t>
                </a:r>
                <a:r>
                  <a:rPr lang="es-ES" sz="2200" dirty="0" smtClean="0"/>
                  <a:t>rampa lineal negativa</a:t>
                </a:r>
                <a:endParaRPr lang="es-ES" sz="2200" dirty="0"/>
              </a:p>
              <a:p>
                <a:r>
                  <a:rPr lang="es-ES" sz="2200" dirty="0"/>
                  <a:t>Esto se refiere a las limitaciones de velocidad de respuesta</a:t>
                </a:r>
              </a:p>
              <a:p>
                <a:r>
                  <a:rPr lang="es-ES" sz="2200" dirty="0"/>
                  <a:t>Recuerde </a:t>
                </a:r>
                <a:r>
                  <a:rPr lang="es-ES" sz="2200" dirty="0" smtClean="0"/>
                  <a:t>que los capacitores </a:t>
                </a:r>
                <a:r>
                  <a:rPr lang="es-ES" sz="2200" dirty="0"/>
                  <a:t>toman tiempo para </a:t>
                </a:r>
                <a:r>
                  <a:rPr lang="es-ES" sz="2200" dirty="0" smtClean="0"/>
                  <a:t>cargar y descargar. La </a:t>
                </a:r>
                <a:r>
                  <a:rPr lang="es-ES" sz="2200" dirty="0"/>
                  <a:t>velocidad de </a:t>
                </a:r>
                <a:r>
                  <a:rPr lang="es-ES" sz="2200" dirty="0" smtClean="0"/>
                  <a:t>carga y </a:t>
                </a:r>
                <a:r>
                  <a:rPr lang="es-ES" sz="2200" dirty="0"/>
                  <a:t>descarga depende de la </a:t>
                </a:r>
                <a:r>
                  <a:rPr lang="es-ES" sz="2200" dirty="0" smtClean="0"/>
                  <a:t>corriente hacia la salida o de sumidero disponibles </a:t>
                </a:r>
              </a:p>
              <a:p>
                <a:r>
                  <a:rPr lang="en-US" sz="2200" dirty="0" err="1" smtClean="0"/>
                  <a:t>Simplemente</a:t>
                </a:r>
                <a:r>
                  <a:rPr lang="en-US" sz="2200" dirty="0" smtClean="0"/>
                  <a:t> </a:t>
                </a:r>
                <a:r>
                  <a:rPr lang="en-US" sz="2200" dirty="0"/>
                  <a:t>Slew Rate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𝑜𝑢𝑡</m:t>
                            </m:r>
                          </m:sub>
                        </m:sSub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2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/>
                          </a:rPr>
                          <m:t>𝐼</m:t>
                        </m:r>
                      </m:num>
                      <m:den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den>
                    </m:f>
                  </m:oMath>
                </a14:m>
                <a:endParaRPr lang="en-US" sz="2200" dirty="0" smtClean="0"/>
              </a:p>
              <a:p>
                <a:r>
                  <a:rPr lang="es-ES" sz="2200" dirty="0"/>
                  <a:t>Otro efecto que se señala en </a:t>
                </a:r>
                <a:r>
                  <a:rPr lang="es-ES" sz="2200" dirty="0" smtClean="0"/>
                  <a:t>la gráfica anterior es </a:t>
                </a:r>
                <a:r>
                  <a:rPr lang="es-ES" sz="2200" dirty="0"/>
                  <a:t>la limitación de ancho de banda</a:t>
                </a:r>
                <a:endParaRPr lang="en-US" sz="2200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815" t="-813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53498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 Respecto a la Medición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495800"/>
          </a:xfrm>
        </p:spPr>
        <p:txBody>
          <a:bodyPr/>
          <a:lstStyle/>
          <a:p>
            <a:r>
              <a:rPr lang="es-ES" sz="2200" dirty="0" smtClean="0"/>
              <a:t>Usted estará preguntando por qué cuando se simula el buffer con una carga capacitiva coincidía casi exactamente el resultado de la prueba para el A.O. “A”</a:t>
            </a:r>
          </a:p>
          <a:p>
            <a:r>
              <a:rPr lang="es-ES" sz="2200" dirty="0" smtClean="0"/>
              <a:t>En realidad, cuando se pone una punta de prueba para leer la salida va a agregar esencialmente una carga para el circuito</a:t>
            </a:r>
          </a:p>
          <a:p>
            <a:r>
              <a:rPr lang="es-ES" sz="2200" dirty="0" smtClean="0"/>
              <a:t>Esto puede causar problemas en la medición debido a que la punta puede tener un efecto adverso en su circuito y producir un resultado erróneo</a:t>
            </a:r>
          </a:p>
          <a:p>
            <a:r>
              <a:rPr lang="es-ES" sz="2200" dirty="0" smtClean="0"/>
              <a:t>Puede causar </a:t>
            </a:r>
            <a:r>
              <a:rPr lang="es-ES" sz="2200" dirty="0" err="1" smtClean="0"/>
              <a:t>slewing</a:t>
            </a:r>
            <a:r>
              <a:rPr lang="es-ES" sz="2200" dirty="0" smtClean="0"/>
              <a:t> y la fluctuación ondulatoria en la salida</a:t>
            </a:r>
          </a:p>
          <a:p>
            <a:r>
              <a:rPr lang="es-ES" sz="2200" dirty="0" smtClean="0"/>
              <a:t>Para el circuito, la punta de prueba y el cable que va al osciloscopio se parece a un condensador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xmlns="" val="1334097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 Respecto a la Medición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 smtClean="0"/>
              <a:t>Normalmente las puntas utilizadas en los laboratorios académicos tienen la capacidad dentro de las decenas de </a:t>
            </a:r>
            <a:r>
              <a:rPr lang="es-ES" sz="2200" dirty="0" err="1" smtClean="0"/>
              <a:t>pF</a:t>
            </a:r>
            <a:endParaRPr lang="es-ES" sz="2200" dirty="0" smtClean="0"/>
          </a:p>
          <a:p>
            <a:r>
              <a:rPr lang="es-ES" sz="2200" dirty="0" smtClean="0"/>
              <a:t>Aunque ahora las puntas vienen con compensación ajustable</a:t>
            </a:r>
          </a:p>
          <a:p>
            <a:r>
              <a:rPr lang="es-ES" sz="2200" dirty="0" smtClean="0"/>
              <a:t>El osciloscopio así tiene una impedancia de entrada asociada que se puede modelar como un circuito RC en paralelo</a:t>
            </a:r>
          </a:p>
          <a:p>
            <a:r>
              <a:rPr lang="es-ES" sz="2200" dirty="0" smtClean="0"/>
              <a:t>El cable en DC es sólo un condensador</a:t>
            </a:r>
          </a:p>
          <a:p>
            <a:r>
              <a:rPr lang="es-ES" sz="2200" dirty="0" smtClean="0"/>
              <a:t>Aunque a altas frecuencias comienza a actuar como una línea de transmisión e introducir retardo y distorsión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3151197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 Respecto a la Medición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 smtClean="0"/>
              <a:t>La siguiente es una representación visual de cómo modelar la punta de prueba (compensada), el cable, y la impedancia de entrada del osciloscopio</a:t>
            </a:r>
          </a:p>
          <a:p>
            <a:r>
              <a:rPr lang="es-ES" sz="2200" dirty="0" smtClean="0"/>
              <a:t>Los valores utilizados son arbitrarias (los valores reales asociados se encuentran en las hojas de datos para el propio equipo)</a:t>
            </a:r>
            <a:endParaRPr lang="en-US" sz="2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13618"/>
            <a:ext cx="8420100" cy="364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19600" y="3733800"/>
            <a:ext cx="685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86600" y="3714690"/>
            <a:ext cx="1905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osciloscopio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705290"/>
            <a:ext cx="1371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 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Punta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674950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 Respecto a la Medición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 smtClean="0"/>
              <a:t>Como se puede ver en la diapositiva anterior en la punta hay una impedancia en serie hecho de una resistencia y condensador variable en paralelo </a:t>
            </a:r>
          </a:p>
          <a:p>
            <a:r>
              <a:rPr lang="es-ES" sz="2200" dirty="0" smtClean="0"/>
              <a:t>Ajustando el condensador de tal manera que la impedancia de compensación en serie anula la capacitancia introducida por el cable de la punta de prueba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9175" y="3810000"/>
            <a:ext cx="43148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robec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733800"/>
            <a:ext cx="3156013" cy="2374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38800" y="6296680"/>
            <a:ext cx="2971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Formas de </a:t>
            </a:r>
            <a:r>
              <a:rPr lang="es-ES" sz="1400" dirty="0" smtClean="0"/>
              <a:t>ondas </a:t>
            </a:r>
            <a:r>
              <a:rPr lang="es-ES" sz="1400" dirty="0"/>
              <a:t>de compensación </a:t>
            </a:r>
            <a:r>
              <a:rPr lang="es-ES" sz="1400" dirty="0" smtClean="0"/>
              <a:t>para la punta de prueba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7391400" y="3962400"/>
            <a:ext cx="1752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Forma </a:t>
            </a:r>
            <a:r>
              <a:rPr lang="en-US" sz="1400" dirty="0"/>
              <a:t>de </a:t>
            </a:r>
            <a:r>
              <a:rPr lang="en-US" sz="1400" dirty="0" err="1"/>
              <a:t>onda</a:t>
            </a:r>
            <a:r>
              <a:rPr lang="en-US" sz="1400" dirty="0"/>
              <a:t> </a:t>
            </a:r>
            <a:r>
              <a:rPr lang="en-US" sz="1400" dirty="0" err="1"/>
              <a:t>requerida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448550" y="4800600"/>
            <a:ext cx="1676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Respuesta de alta frecuencia </a:t>
            </a:r>
            <a:r>
              <a:rPr lang="es-ES" sz="1400" dirty="0" smtClean="0"/>
              <a:t>muy bajo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391400" y="5562600"/>
            <a:ext cx="17335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Respuesta de alta frecuencia muy alta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440489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 Respecto a la Medición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 smtClean="0"/>
              <a:t>A continuación se muestra la aproximación de la punta de prueba compensado correctamente </a:t>
            </a:r>
          </a:p>
          <a:p>
            <a:r>
              <a:rPr lang="es-ES" sz="2200" dirty="0" smtClean="0"/>
              <a:t>La capacidad se ha reducido significativamente</a:t>
            </a:r>
          </a:p>
          <a:p>
            <a:r>
              <a:rPr lang="es-ES" sz="2200" dirty="0" smtClean="0"/>
              <a:t>La resistencia se ha incrementado con el resultado de la punta de prueba tiene un efecto mínimo en el circuito</a:t>
            </a:r>
            <a:endParaRPr lang="en-US" sz="2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6085" y="3733892"/>
            <a:ext cx="5774315" cy="251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47800" y="4796135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Punta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3216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Ancho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smtClean="0"/>
              <a:t>Banda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 smtClean="0"/>
              <a:t>Notará que </a:t>
            </a:r>
            <a:r>
              <a:rPr lang="es-ES" sz="2200" dirty="0"/>
              <a:t>el término "límite de velocidad" y "limitación de la estabilidad" se utiliza mucho en la explicación de la forma de la salida en los </a:t>
            </a:r>
            <a:r>
              <a:rPr lang="es-ES" sz="2200" dirty="0" smtClean="0"/>
              <a:t>transitorios </a:t>
            </a:r>
            <a:r>
              <a:rPr lang="es-ES" sz="2200" dirty="0"/>
              <a:t>a través de la prueba</a:t>
            </a:r>
          </a:p>
          <a:p>
            <a:r>
              <a:rPr lang="es-ES" sz="2200" dirty="0"/>
              <a:t>Esto es debido a la ancho de banda del amplificador operacional</a:t>
            </a:r>
          </a:p>
          <a:p>
            <a:r>
              <a:rPr lang="es-ES" sz="2200" dirty="0"/>
              <a:t>El ancho de banda es simplemente </a:t>
            </a:r>
            <a:r>
              <a:rPr lang="es-ES" sz="2200" dirty="0" smtClean="0"/>
              <a:t>el </a:t>
            </a:r>
            <a:r>
              <a:rPr lang="es-ES" sz="2200" dirty="0"/>
              <a:t>intervalo de frecuencias </a:t>
            </a:r>
            <a:r>
              <a:rPr lang="es-ES" sz="2200" dirty="0" smtClean="0"/>
              <a:t>donde </a:t>
            </a:r>
            <a:r>
              <a:rPr lang="es-ES" sz="2200" dirty="0"/>
              <a:t>un dispositivo puede funcionar normalmente (en otras palabras, siendo estable)</a:t>
            </a:r>
          </a:p>
          <a:p>
            <a:r>
              <a:rPr lang="es-ES" sz="2200" dirty="0"/>
              <a:t>Si la frecuencia es alta, el amplificador no funciona como un amplificador operacional y podría volverse inestable y oscilar</a:t>
            </a:r>
            <a:endParaRPr lang="en-US" sz="2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Ancho</a:t>
            </a:r>
            <a:r>
              <a:rPr lang="en-US" dirty="0"/>
              <a:t> de Banda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/>
              <a:t>Para todos los amplificadores operacionales dentro del chip, el ancho de banda es técnicamente en el rango de MHz de acuerdo con las simulaciones</a:t>
            </a:r>
          </a:p>
          <a:p>
            <a:r>
              <a:rPr lang="es-ES" sz="2200" dirty="0"/>
              <a:t>Sin embargo, el intervalo útil para las </a:t>
            </a:r>
            <a:r>
              <a:rPr lang="es-ES" sz="2200" dirty="0" smtClean="0"/>
              <a:t>pruebas </a:t>
            </a:r>
            <a:r>
              <a:rPr lang="es-ES" sz="2200" dirty="0"/>
              <a:t>que se realizan </a:t>
            </a:r>
            <a:r>
              <a:rPr lang="es-ES" sz="2200" dirty="0" smtClean="0"/>
              <a:t>son en </a:t>
            </a:r>
            <a:r>
              <a:rPr lang="es-ES" sz="2200" dirty="0"/>
              <a:t>la </a:t>
            </a:r>
            <a:r>
              <a:rPr lang="es-ES" sz="2200" dirty="0" smtClean="0"/>
              <a:t>zona </a:t>
            </a:r>
            <a:r>
              <a:rPr lang="es-ES" sz="2200" dirty="0"/>
              <a:t>de </a:t>
            </a:r>
            <a:r>
              <a:rPr lang="es-ES" sz="2200" dirty="0" smtClean="0"/>
              <a:t>1 MHz </a:t>
            </a:r>
            <a:r>
              <a:rPr lang="es-ES" sz="2000" dirty="0" smtClean="0"/>
              <a:t>con los capacitores de desacoplamiento</a:t>
            </a:r>
            <a:endParaRPr lang="es-ES" sz="2200" dirty="0"/>
          </a:p>
          <a:p>
            <a:r>
              <a:rPr lang="es-ES" sz="2200" dirty="0" smtClean="0"/>
              <a:t>Teniendo un límite en 1 MHz se observa ese comportamiento </a:t>
            </a:r>
            <a:r>
              <a:rPr lang="es-ES" sz="2200" dirty="0"/>
              <a:t>exponencial inusual en los </a:t>
            </a:r>
            <a:r>
              <a:rPr lang="es-ES" sz="2200" dirty="0" smtClean="0"/>
              <a:t>transitorios</a:t>
            </a:r>
            <a:endParaRPr lang="es-ES" sz="2200" dirty="0"/>
          </a:p>
          <a:p>
            <a:r>
              <a:rPr lang="es-ES" sz="2200" dirty="0" smtClean="0"/>
              <a:t>Al usar señales con frecuencias </a:t>
            </a:r>
            <a:r>
              <a:rPr lang="es-ES" sz="2200" dirty="0"/>
              <a:t>más </a:t>
            </a:r>
            <a:r>
              <a:rPr lang="es-ES" sz="2200" dirty="0" smtClean="0"/>
              <a:t>bajas </a:t>
            </a:r>
            <a:r>
              <a:rPr lang="es-ES" sz="2200" dirty="0"/>
              <a:t>para la entrada debe remediar </a:t>
            </a:r>
            <a:r>
              <a:rPr lang="es-ES" sz="2200" dirty="0" smtClean="0"/>
              <a:t>este problema</a:t>
            </a:r>
            <a:endParaRPr lang="es-ES" sz="2200" dirty="0"/>
          </a:p>
          <a:p>
            <a:r>
              <a:rPr lang="es-ES" sz="2200" dirty="0"/>
              <a:t>Para la prueba del </a:t>
            </a:r>
            <a:r>
              <a:rPr lang="es-ES" sz="2200" dirty="0" smtClean="0"/>
              <a:t>A.O. inversor, </a:t>
            </a:r>
            <a:r>
              <a:rPr lang="es-ES" sz="2200" dirty="0"/>
              <a:t>60 kHz se utiliza porque el amplificador no </a:t>
            </a:r>
            <a:r>
              <a:rPr lang="es-ES" sz="2200" dirty="0" smtClean="0"/>
              <a:t>funciona </a:t>
            </a:r>
            <a:r>
              <a:rPr lang="es-ES" sz="2200" dirty="0"/>
              <a:t>bien </a:t>
            </a:r>
            <a:r>
              <a:rPr lang="es-ES" sz="2200" dirty="0" smtClean="0"/>
              <a:t>a frecuencias </a:t>
            </a:r>
            <a:r>
              <a:rPr lang="es-ES" sz="2200" dirty="0"/>
              <a:t>más altas</a:t>
            </a:r>
            <a:endParaRPr 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Circuito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smtClean="0"/>
              <a:t>Polarización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es-ES" sz="2200" dirty="0" smtClean="0"/>
              <a:t>Observa que </a:t>
            </a:r>
            <a:r>
              <a:rPr lang="es-ES" sz="2200" dirty="0"/>
              <a:t>hay un puerto en todos los amplificadores operacionales </a:t>
            </a:r>
            <a:r>
              <a:rPr lang="es-ES" sz="2200" dirty="0" smtClean="0"/>
              <a:t>llamado VBIAS.  </a:t>
            </a:r>
          </a:p>
          <a:p>
            <a:r>
              <a:rPr lang="es-ES" sz="2200" dirty="0" smtClean="0"/>
              <a:t>Se </a:t>
            </a:r>
            <a:r>
              <a:rPr lang="es-ES" sz="2200" dirty="0"/>
              <a:t>necesita una resistencia externa para garantizar un funcionamiento adecuado </a:t>
            </a:r>
            <a:r>
              <a:rPr lang="es-ES" sz="2200" dirty="0" smtClean="0"/>
              <a:t>del CI</a:t>
            </a:r>
            <a:endParaRPr lang="es-ES" sz="2200" dirty="0"/>
          </a:p>
          <a:p>
            <a:r>
              <a:rPr lang="es-ES" sz="2200" dirty="0"/>
              <a:t>Por ahora vamos a utilizar una resistencia de </a:t>
            </a:r>
            <a:r>
              <a:rPr lang="es-ES" sz="2200" dirty="0" smtClean="0"/>
              <a:t>100k</a:t>
            </a:r>
            <a:r>
              <a:rPr lang="el-GR" sz="2200" dirty="0" smtClean="0"/>
              <a:t>Ω</a:t>
            </a:r>
            <a:endParaRPr lang="en-US" sz="2200" dirty="0" smtClean="0"/>
          </a:p>
          <a:p>
            <a:r>
              <a:rPr lang="es-ES" sz="2200" dirty="0" smtClean="0"/>
              <a:t>También para un mejor rendimiento un capacitor de 1nF se utilizará desde VDD a </a:t>
            </a:r>
            <a:r>
              <a:rPr lang="es-ES" sz="2200" dirty="0" err="1" smtClean="0"/>
              <a:t>Vbias</a:t>
            </a:r>
            <a:r>
              <a:rPr lang="es-ES" sz="2200" dirty="0" smtClean="0"/>
              <a:t> y otro de VDD a GND</a:t>
            </a:r>
            <a:endParaRPr lang="en-US" sz="2200" dirty="0" smtClean="0"/>
          </a:p>
          <a:p>
            <a:r>
              <a:rPr lang="es-ES" sz="2200" dirty="0" smtClean="0"/>
              <a:t>Estos </a:t>
            </a:r>
            <a:r>
              <a:rPr lang="es-ES" sz="2200" dirty="0"/>
              <a:t>amplificadores operacionales se </a:t>
            </a:r>
            <a:r>
              <a:rPr lang="es-ES" sz="2200" dirty="0" smtClean="0"/>
              <a:t>fabricaron </a:t>
            </a:r>
            <a:r>
              <a:rPr lang="es-ES" sz="2200" dirty="0"/>
              <a:t>utilizando el proceso de C5 (de ON Semiconductor)</a:t>
            </a:r>
          </a:p>
          <a:p>
            <a:r>
              <a:rPr lang="es-ES" sz="2200" dirty="0"/>
              <a:t>Los parámetros C5 se pueden encontrar en el </a:t>
            </a:r>
            <a:r>
              <a:rPr lang="es-ES" sz="2200" dirty="0" smtClean="0"/>
              <a:t>sitio CMOSedu.com </a:t>
            </a:r>
            <a:r>
              <a:rPr lang="es-ES" sz="2200" dirty="0"/>
              <a:t>(también en formato de texto para su uso en el modelado de </a:t>
            </a:r>
            <a:r>
              <a:rPr lang="es-ES" sz="2200" dirty="0" smtClean="0"/>
              <a:t>SPICE)</a:t>
            </a:r>
            <a:endParaRPr lang="es-ES" sz="2200" dirty="0"/>
          </a:p>
          <a:p>
            <a:r>
              <a:rPr lang="es-ES" sz="2200" dirty="0"/>
              <a:t>Más detalles sobre el circuito de polarización se da al final de este tutorial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173303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Ancho</a:t>
            </a:r>
            <a:r>
              <a:rPr lang="en-US" dirty="0"/>
              <a:t> de Banda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/>
              <a:t>En cuanto a los </a:t>
            </a:r>
            <a:r>
              <a:rPr lang="es-ES" sz="2200" dirty="0" smtClean="0"/>
              <a:t>transitorios </a:t>
            </a:r>
            <a:r>
              <a:rPr lang="es-ES" sz="2200" dirty="0"/>
              <a:t>de cualquiera de las salidas que hemos visto, observe cómo la respuesta se parece a una </a:t>
            </a:r>
            <a:r>
              <a:rPr lang="es-ES" sz="2200" dirty="0" smtClean="0"/>
              <a:t>exponencial (</a:t>
            </a:r>
            <a:r>
              <a:rPr lang="es-ES" sz="2000" dirty="0" smtClean="0"/>
              <a:t>comportamiento RC)</a:t>
            </a:r>
            <a:endParaRPr lang="es-ES" sz="2200" dirty="0"/>
          </a:p>
          <a:p>
            <a:r>
              <a:rPr lang="es-ES" sz="2200" dirty="0"/>
              <a:t>La rapidez de respuesta se caracteriza por saltos </a:t>
            </a:r>
            <a:r>
              <a:rPr lang="es-ES" sz="2200" dirty="0" smtClean="0"/>
              <a:t>y </a:t>
            </a:r>
            <a:r>
              <a:rPr lang="es-ES" sz="2200" dirty="0"/>
              <a:t>caídas lineales</a:t>
            </a:r>
          </a:p>
          <a:p>
            <a:r>
              <a:rPr lang="es-ES" sz="2200" dirty="0"/>
              <a:t>En este caso, ambos efectos </a:t>
            </a:r>
            <a:r>
              <a:rPr lang="es-ES" sz="2200" dirty="0" smtClean="0"/>
              <a:t>se observan en la gráfica</a:t>
            </a:r>
            <a:endParaRPr lang="es-ES" sz="2200" dirty="0"/>
          </a:p>
          <a:p>
            <a:r>
              <a:rPr lang="es-ES" sz="2200" dirty="0"/>
              <a:t>El retraso que fue visto en algunos gráficos también se atribuye al problema de ancho de banda</a:t>
            </a:r>
            <a:endParaRPr lang="en-US" sz="22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168" y="4219575"/>
            <a:ext cx="7473508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5334000"/>
            <a:ext cx="2057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  </a:t>
            </a:r>
            <a:r>
              <a:rPr lang="en-US" dirty="0" err="1">
                <a:solidFill>
                  <a:schemeClr val="bg1"/>
                </a:solidFill>
              </a:rPr>
              <a:t>L</a:t>
            </a:r>
            <a:r>
              <a:rPr lang="en-US" dirty="0" err="1" smtClean="0">
                <a:solidFill>
                  <a:schemeClr val="bg1"/>
                </a:solidFill>
              </a:rPr>
              <a:t>imitación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6677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 </a:t>
            </a:r>
            <a:r>
              <a:rPr lang="en-US" dirty="0" err="1" smtClean="0"/>
              <a:t>Cambios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 smtClean="0"/>
              <a:t>Proceso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lvl="0">
              <a:buClr>
                <a:srgbClr val="00007D"/>
              </a:buClr>
            </a:pPr>
            <a:r>
              <a:rPr lang="es-ES" sz="2200" dirty="0">
                <a:solidFill>
                  <a:srgbClr val="000000"/>
                </a:solidFill>
              </a:rPr>
              <a:t>Cambios de proceso son otra cosa a tener en cuenta, ¿qué es exactamente?</a:t>
            </a:r>
          </a:p>
          <a:p>
            <a:pPr lvl="0">
              <a:buClr>
                <a:srgbClr val="00007D"/>
              </a:buClr>
            </a:pPr>
            <a:r>
              <a:rPr lang="es-ES" sz="2200" dirty="0">
                <a:solidFill>
                  <a:srgbClr val="000000"/>
                </a:solidFill>
              </a:rPr>
              <a:t>Digamos que de 100 </a:t>
            </a:r>
            <a:r>
              <a:rPr lang="es-ES" sz="2200" dirty="0" smtClean="0">
                <a:solidFill>
                  <a:srgbClr val="000000"/>
                </a:solidFill>
              </a:rPr>
              <a:t>chips </a:t>
            </a:r>
            <a:r>
              <a:rPr lang="es-ES" sz="2200" dirty="0">
                <a:solidFill>
                  <a:srgbClr val="000000"/>
                </a:solidFill>
              </a:rPr>
              <a:t>que vienen de una fábrica, 5 puede tener defectos y </a:t>
            </a:r>
            <a:r>
              <a:rPr lang="es-ES" sz="2200" dirty="0" smtClean="0">
                <a:solidFill>
                  <a:srgbClr val="000000"/>
                </a:solidFill>
              </a:rPr>
              <a:t>pueden no funcionar de todo</a:t>
            </a:r>
            <a:endParaRPr lang="es-ES" sz="2200" dirty="0">
              <a:solidFill>
                <a:srgbClr val="000000"/>
              </a:solidFill>
            </a:endParaRPr>
          </a:p>
          <a:p>
            <a:pPr lvl="0">
              <a:buClr>
                <a:srgbClr val="00007D"/>
              </a:buClr>
            </a:pPr>
            <a:r>
              <a:rPr lang="es-ES" sz="2200" dirty="0">
                <a:solidFill>
                  <a:srgbClr val="000000"/>
                </a:solidFill>
              </a:rPr>
              <a:t>Los 95 que quedan pueden tener una ligera variación en el </a:t>
            </a:r>
            <a:r>
              <a:rPr lang="es-ES" sz="2200" dirty="0" smtClean="0">
                <a:solidFill>
                  <a:srgbClr val="000000"/>
                </a:solidFill>
              </a:rPr>
              <a:t>desempeño </a:t>
            </a:r>
            <a:r>
              <a:rPr lang="es-ES" sz="2200" dirty="0">
                <a:solidFill>
                  <a:srgbClr val="000000"/>
                </a:solidFill>
              </a:rPr>
              <a:t>porque cuando se hicieron hay una ligera diferencia física de un chip a otro</a:t>
            </a:r>
          </a:p>
          <a:p>
            <a:pPr lvl="0">
              <a:buClr>
                <a:srgbClr val="00007D"/>
              </a:buClr>
            </a:pPr>
            <a:r>
              <a:rPr lang="es-ES" sz="2200" dirty="0">
                <a:solidFill>
                  <a:srgbClr val="000000"/>
                </a:solidFill>
              </a:rPr>
              <a:t>Esto puede provocar un desplazamiento o cambiar el ancho de banda (un poco)</a:t>
            </a:r>
          </a:p>
          <a:p>
            <a:pPr lvl="0">
              <a:buClr>
                <a:srgbClr val="00007D"/>
              </a:buClr>
            </a:pPr>
            <a:r>
              <a:rPr lang="es-ES" sz="2200" dirty="0">
                <a:solidFill>
                  <a:srgbClr val="000000"/>
                </a:solidFill>
              </a:rPr>
              <a:t>Es algo que los usuarios y fabricantes deben </a:t>
            </a:r>
            <a:r>
              <a:rPr lang="es-ES" sz="2200" dirty="0" smtClean="0">
                <a:solidFill>
                  <a:srgbClr val="000000"/>
                </a:solidFill>
              </a:rPr>
              <a:t>tomar </a:t>
            </a:r>
            <a:r>
              <a:rPr lang="es-ES" sz="2200" dirty="0">
                <a:solidFill>
                  <a:srgbClr val="000000"/>
                </a:solidFill>
              </a:rPr>
              <a:t>en cuenta, </a:t>
            </a:r>
            <a:r>
              <a:rPr lang="es-ES" sz="2200" dirty="0" smtClean="0">
                <a:solidFill>
                  <a:srgbClr val="000000"/>
                </a:solidFill>
              </a:rPr>
              <a:t>los chips </a:t>
            </a:r>
            <a:r>
              <a:rPr lang="es-ES" sz="2200" dirty="0">
                <a:solidFill>
                  <a:srgbClr val="000000"/>
                </a:solidFill>
              </a:rPr>
              <a:t>no se pueden </a:t>
            </a:r>
            <a:r>
              <a:rPr lang="es-ES" sz="2200" dirty="0" smtClean="0">
                <a:solidFill>
                  <a:srgbClr val="000000"/>
                </a:solidFill>
              </a:rPr>
              <a:t>replicar idealmente </a:t>
            </a:r>
          </a:p>
          <a:p>
            <a:pPr lvl="0">
              <a:buClr>
                <a:srgbClr val="00007D"/>
              </a:buClr>
            </a:pPr>
            <a:r>
              <a:rPr lang="es-ES" sz="2200" dirty="0" smtClean="0">
                <a:solidFill>
                  <a:srgbClr val="000000"/>
                </a:solidFill>
              </a:rPr>
              <a:t>Sin </a:t>
            </a:r>
            <a:r>
              <a:rPr lang="es-ES" sz="2200" dirty="0">
                <a:solidFill>
                  <a:srgbClr val="000000"/>
                </a:solidFill>
              </a:rPr>
              <a:t>embargo, existe un rango de precisión que se </a:t>
            </a:r>
            <a:r>
              <a:rPr lang="es-ES" sz="2200" dirty="0" smtClean="0">
                <a:solidFill>
                  <a:srgbClr val="000000"/>
                </a:solidFill>
              </a:rPr>
              <a:t>respeta </a:t>
            </a:r>
            <a:r>
              <a:rPr lang="es-ES" sz="2200" dirty="0">
                <a:solidFill>
                  <a:srgbClr val="000000"/>
                </a:solidFill>
              </a:rPr>
              <a:t>cuando </a:t>
            </a:r>
            <a:r>
              <a:rPr lang="es-ES" sz="2200" dirty="0" smtClean="0">
                <a:solidFill>
                  <a:srgbClr val="000000"/>
                </a:solidFill>
              </a:rPr>
              <a:t>se fabrican los chips </a:t>
            </a:r>
            <a:r>
              <a:rPr lang="es-ES" sz="2200" dirty="0">
                <a:solidFill>
                  <a:srgbClr val="000000"/>
                </a:solidFill>
              </a:rPr>
              <a:t>(depende del fabricante)</a:t>
            </a:r>
            <a:endParaRPr lang="en-US" sz="2200" dirty="0">
              <a:solidFill>
                <a:srgbClr val="000000"/>
              </a:solidFill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1232053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9859" y="4038600"/>
            <a:ext cx="5224759" cy="281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Otra</a:t>
            </a:r>
            <a:r>
              <a:rPr lang="en-US" dirty="0"/>
              <a:t> </a:t>
            </a:r>
            <a:r>
              <a:rPr lang="en-US" dirty="0" smtClean="0"/>
              <a:t>Mirada </a:t>
            </a:r>
            <a:r>
              <a:rPr lang="en-US" dirty="0"/>
              <a:t>al I</a:t>
            </a:r>
            <a:r>
              <a:rPr lang="en-US" dirty="0" smtClean="0"/>
              <a:t>nterior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/>
              <a:t>Hasta ahora sólo hemos cargado el </a:t>
            </a:r>
            <a:r>
              <a:rPr lang="es-ES" sz="2200" dirty="0" smtClean="0"/>
              <a:t>A.O. </a:t>
            </a:r>
            <a:r>
              <a:rPr lang="es-ES" sz="2200" dirty="0"/>
              <a:t>(amplificador operacional "A") con un </a:t>
            </a:r>
            <a:r>
              <a:rPr lang="es-ES" sz="2200" dirty="0" smtClean="0"/>
              <a:t>capacitor </a:t>
            </a:r>
            <a:r>
              <a:rPr lang="es-ES" sz="2200" dirty="0"/>
              <a:t>para mostrar </a:t>
            </a:r>
            <a:r>
              <a:rPr lang="es-ES" sz="2200" dirty="0" err="1" smtClean="0"/>
              <a:t>slewing</a:t>
            </a:r>
            <a:endParaRPr lang="es-ES" sz="2200" dirty="0"/>
          </a:p>
          <a:p>
            <a:r>
              <a:rPr lang="es-ES" sz="2200" dirty="0"/>
              <a:t>A continuación vamos a ver una limitación de estos amplificadores operacionales </a:t>
            </a:r>
            <a:r>
              <a:rPr lang="es-ES" sz="2200" dirty="0" smtClean="0"/>
              <a:t>debido </a:t>
            </a:r>
            <a:r>
              <a:rPr lang="es-ES" sz="2200" dirty="0"/>
              <a:t>a su diseño que no fue discutido durante </a:t>
            </a:r>
            <a:r>
              <a:rPr lang="es-ES" sz="2200" dirty="0" smtClean="0"/>
              <a:t>las pruebas</a:t>
            </a:r>
            <a:endParaRPr lang="es-ES" sz="2200" dirty="0"/>
          </a:p>
          <a:p>
            <a:r>
              <a:rPr lang="es-ES" sz="2200" dirty="0"/>
              <a:t>El lector debe verificar el resultado </a:t>
            </a:r>
            <a:r>
              <a:rPr lang="es-ES" sz="2200" dirty="0" smtClean="0"/>
              <a:t>para el A.O.</a:t>
            </a:r>
            <a:endParaRPr lang="es-ES" sz="2200" dirty="0"/>
          </a:p>
          <a:p>
            <a:r>
              <a:rPr lang="es-ES" sz="2200" dirty="0"/>
              <a:t>Ahora, ¿qué </a:t>
            </a:r>
            <a:r>
              <a:rPr lang="es-ES" sz="2200" dirty="0" smtClean="0"/>
              <a:t>pasa </a:t>
            </a:r>
            <a:r>
              <a:rPr lang="es-ES" sz="2200" dirty="0"/>
              <a:t>de poner una resistencia de carga pequeña (1 </a:t>
            </a:r>
            <a:r>
              <a:rPr lang="es-ES" sz="2200" dirty="0" smtClean="0"/>
              <a:t>k</a:t>
            </a:r>
            <a:r>
              <a:rPr lang="el-GR" sz="2200" dirty="0" smtClean="0"/>
              <a:t>Ω</a:t>
            </a:r>
            <a:r>
              <a:rPr lang="es-ES" sz="2200" dirty="0" smtClean="0"/>
              <a:t>) </a:t>
            </a:r>
            <a:r>
              <a:rPr lang="es-ES" sz="2200" dirty="0"/>
              <a:t>a la salida del </a:t>
            </a:r>
            <a:r>
              <a:rPr lang="es-ES" sz="2200" dirty="0" smtClean="0"/>
              <a:t>A.O.?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2409117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Otra</a:t>
            </a:r>
            <a:r>
              <a:rPr lang="en-US" dirty="0"/>
              <a:t> Mirada al Interior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/>
              <a:t>Al aplicar un pulso </a:t>
            </a:r>
            <a:r>
              <a:rPr lang="es-ES" sz="2200" dirty="0" smtClean="0"/>
              <a:t>de voltaje </a:t>
            </a:r>
            <a:r>
              <a:rPr lang="es-ES" sz="2200" dirty="0"/>
              <a:t>produce </a:t>
            </a:r>
            <a:r>
              <a:rPr lang="es-ES" sz="2200" dirty="0" smtClean="0"/>
              <a:t>el siguiente resultado </a:t>
            </a:r>
          </a:p>
          <a:p>
            <a:r>
              <a:rPr lang="es-ES" sz="2200" dirty="0" smtClean="0"/>
              <a:t>Como </a:t>
            </a:r>
            <a:r>
              <a:rPr lang="es-ES" sz="2200" dirty="0"/>
              <a:t>puede </a:t>
            </a:r>
            <a:r>
              <a:rPr lang="es-ES" sz="2200" dirty="0" smtClean="0"/>
              <a:t>verse </a:t>
            </a:r>
            <a:r>
              <a:rPr lang="es-ES" sz="2200" dirty="0"/>
              <a:t>la salida es significativamente menor en magnitud que el de entrada</a:t>
            </a:r>
            <a:endParaRPr lang="en-US" sz="22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75954"/>
            <a:ext cx="6320258" cy="426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60970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Otra</a:t>
            </a:r>
            <a:r>
              <a:rPr lang="en-US" dirty="0"/>
              <a:t> Mirada al Interior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/>
              <a:t>¿Por qué la salida hacer eso?</a:t>
            </a:r>
          </a:p>
          <a:p>
            <a:pPr lvl="1"/>
            <a:r>
              <a:rPr lang="es-ES" sz="1800" dirty="0"/>
              <a:t>Simplemente porque el </a:t>
            </a:r>
            <a:r>
              <a:rPr lang="es-ES" sz="1800" dirty="0" smtClean="0"/>
              <a:t>A.O. </a:t>
            </a:r>
            <a:r>
              <a:rPr lang="es-ES" sz="1800" dirty="0"/>
              <a:t>que estamos utilizando no tiene buffer de salida</a:t>
            </a:r>
          </a:p>
          <a:p>
            <a:r>
              <a:rPr lang="es-ES" sz="2200" dirty="0"/>
              <a:t>Sin buffer de salida </a:t>
            </a:r>
            <a:r>
              <a:rPr lang="es-ES" sz="2200" dirty="0" smtClean="0"/>
              <a:t>presente </a:t>
            </a:r>
            <a:r>
              <a:rPr lang="es-ES" sz="2200" dirty="0"/>
              <a:t>la impedancia de salida de la última etapa en el </a:t>
            </a:r>
            <a:r>
              <a:rPr lang="es-ES" sz="2200" dirty="0" smtClean="0"/>
              <a:t>A.O. </a:t>
            </a:r>
            <a:r>
              <a:rPr lang="es-ES" sz="2200" dirty="0"/>
              <a:t>es de alrededor de unos pocos </a:t>
            </a:r>
            <a:r>
              <a:rPr lang="es-ES" sz="2200" dirty="0" smtClean="0"/>
              <a:t>M</a:t>
            </a:r>
            <a:r>
              <a:rPr lang="el-GR" sz="2200" dirty="0" smtClean="0"/>
              <a:t>Ω</a:t>
            </a:r>
            <a:r>
              <a:rPr lang="es-ES" sz="2200" dirty="0" smtClean="0"/>
              <a:t> </a:t>
            </a:r>
            <a:r>
              <a:rPr lang="es-ES" sz="2200" dirty="0"/>
              <a:t>por lo que cualquier resistencia </a:t>
            </a:r>
            <a:r>
              <a:rPr lang="es-ES" sz="2200" dirty="0" smtClean="0"/>
              <a:t>pequeña </a:t>
            </a:r>
            <a:r>
              <a:rPr lang="es-ES" sz="2200" dirty="0"/>
              <a:t>reducirá la ganancia de la señal</a:t>
            </a:r>
          </a:p>
          <a:p>
            <a:r>
              <a:rPr lang="es-ES" sz="2200" dirty="0"/>
              <a:t>Generalmente estos tipos de amplificadores operacionales tienen la intención de utilizar muy pequeñas cargas capacitivas y grandes resistencias</a:t>
            </a:r>
          </a:p>
          <a:p>
            <a:pPr lvl="0">
              <a:buClr>
                <a:srgbClr val="00007D"/>
              </a:buClr>
            </a:pPr>
            <a:endParaRPr lang="en-US" sz="2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4204131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 no tener </a:t>
            </a:r>
            <a:r>
              <a:rPr lang="es-ES" dirty="0" smtClean="0"/>
              <a:t>Buffer </a:t>
            </a:r>
            <a:r>
              <a:rPr lang="es-ES" dirty="0"/>
              <a:t>de </a:t>
            </a:r>
            <a:r>
              <a:rPr lang="es-ES" dirty="0" smtClean="0"/>
              <a:t>Salida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/>
              <a:t>Piense en una enorme resistencia en paralelo con un </a:t>
            </a:r>
            <a:r>
              <a:rPr lang="es-ES" sz="2200" dirty="0" smtClean="0"/>
              <a:t>pequeño, </a:t>
            </a:r>
            <a:r>
              <a:rPr lang="es-ES" sz="2200" dirty="0"/>
              <a:t>si la corriente que sale del dispositivo </a:t>
            </a:r>
            <a:r>
              <a:rPr lang="es-ES" sz="2200" dirty="0" smtClean="0"/>
              <a:t>es </a:t>
            </a:r>
            <a:r>
              <a:rPr lang="es-ES" sz="2200" dirty="0"/>
              <a:t>fija el voltaje de salida es pequeña</a:t>
            </a:r>
          </a:p>
          <a:p>
            <a:r>
              <a:rPr lang="es-ES" sz="2200" dirty="0" smtClean="0"/>
              <a:t>Los buffers </a:t>
            </a:r>
            <a:r>
              <a:rPr lang="es-ES" sz="2200" dirty="0"/>
              <a:t>están allí como tipo de transformadores de impedancia que </a:t>
            </a:r>
            <a:r>
              <a:rPr lang="es-ES" sz="2200" dirty="0" smtClean="0"/>
              <a:t>sirven </a:t>
            </a:r>
            <a:r>
              <a:rPr lang="es-ES" sz="2200" dirty="0"/>
              <a:t>para proteger el circuito de la </a:t>
            </a:r>
            <a:r>
              <a:rPr lang="es-ES" sz="2200" dirty="0" smtClean="0"/>
              <a:t>carga</a:t>
            </a:r>
            <a:endParaRPr lang="es-ES" sz="2200" dirty="0"/>
          </a:p>
          <a:p>
            <a:r>
              <a:rPr lang="es-ES" sz="2200" dirty="0"/>
              <a:t>La discusión acerca de buffers no es necesario para este tutorial, pero se recomienda al lector buscar información en su propio tiempo</a:t>
            </a: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719" y="3914865"/>
            <a:ext cx="7823681" cy="294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0126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Diagrama</a:t>
            </a:r>
            <a:r>
              <a:rPr lang="en-US" dirty="0" smtClean="0"/>
              <a:t> de Pines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953000"/>
          </a:xfrm>
        </p:spPr>
        <p:txBody>
          <a:bodyPr/>
          <a:lstStyle/>
          <a:p>
            <a:r>
              <a:rPr lang="en-US" sz="2200" dirty="0" smtClean="0"/>
              <a:t>Este </a:t>
            </a:r>
            <a:r>
              <a:rPr lang="en-US" sz="2200" dirty="0" err="1" smtClean="0"/>
              <a:t>es</a:t>
            </a:r>
            <a:r>
              <a:rPr lang="en-US" sz="2200" dirty="0" smtClean="0"/>
              <a:t> el </a:t>
            </a:r>
            <a:r>
              <a:rPr lang="en-US" sz="2200" dirty="0" err="1" smtClean="0"/>
              <a:t>diagrama</a:t>
            </a:r>
            <a:r>
              <a:rPr lang="en-US" sz="2200" dirty="0" smtClean="0"/>
              <a:t> de pines </a:t>
            </a:r>
            <a:r>
              <a:rPr lang="en-US" sz="2200" dirty="0" err="1" smtClean="0"/>
              <a:t>para</a:t>
            </a:r>
            <a:r>
              <a:rPr lang="en-US" sz="2200" dirty="0" smtClean="0"/>
              <a:t> el chip</a:t>
            </a:r>
          </a:p>
          <a:p>
            <a:r>
              <a:rPr lang="en-US" sz="2200" dirty="0" smtClean="0"/>
              <a:t>En </a:t>
            </a:r>
            <a:r>
              <a:rPr lang="en-US" sz="2200" dirty="0" err="1" smtClean="0"/>
              <a:t>este</a:t>
            </a:r>
            <a:r>
              <a:rPr lang="en-US" sz="2200" dirty="0" smtClean="0"/>
              <a:t> chip </a:t>
            </a:r>
            <a:r>
              <a:rPr lang="en-US" sz="2200" dirty="0" err="1" smtClean="0"/>
              <a:t>todas</a:t>
            </a:r>
            <a:r>
              <a:rPr lang="en-US" sz="2200" dirty="0" smtClean="0"/>
              <a:t> </a:t>
            </a:r>
            <a:r>
              <a:rPr lang="en-US" sz="2200" dirty="0" err="1" smtClean="0"/>
              <a:t>las</a:t>
            </a:r>
            <a:r>
              <a:rPr lang="en-US" sz="2200" dirty="0" smtClean="0"/>
              <a:t> </a:t>
            </a:r>
            <a:r>
              <a:rPr lang="en-US" sz="2200" dirty="0" err="1" smtClean="0"/>
              <a:t>terminales</a:t>
            </a:r>
            <a:r>
              <a:rPr lang="en-US" sz="2200" dirty="0" smtClean="0"/>
              <a:t> “VDD” </a:t>
            </a:r>
            <a:r>
              <a:rPr lang="en-US" sz="2200" dirty="0" err="1"/>
              <a:t>están</a:t>
            </a:r>
            <a:r>
              <a:rPr lang="en-US" sz="2200" dirty="0"/>
              <a:t> </a:t>
            </a:r>
            <a:r>
              <a:rPr lang="en-US" sz="2200" dirty="0" err="1" smtClean="0"/>
              <a:t>conectadas</a:t>
            </a:r>
            <a:r>
              <a:rPr lang="en-US" sz="2200" dirty="0" smtClean="0"/>
              <a:t> entre </a:t>
            </a:r>
            <a:r>
              <a:rPr lang="en-US" sz="2200" dirty="0" err="1" smtClean="0"/>
              <a:t>sí</a:t>
            </a:r>
            <a:endParaRPr lang="en-US" sz="2200" dirty="0" smtClean="0"/>
          </a:p>
          <a:p>
            <a:r>
              <a:rPr lang="en-US" sz="2200" dirty="0" err="1" smtClean="0"/>
              <a:t>Además</a:t>
            </a:r>
            <a:r>
              <a:rPr lang="en-US" sz="2200" dirty="0" smtClean="0"/>
              <a:t>, </a:t>
            </a:r>
            <a:r>
              <a:rPr lang="en-US" sz="2200" dirty="0" err="1" smtClean="0"/>
              <a:t>todas</a:t>
            </a:r>
            <a:r>
              <a:rPr lang="en-US" sz="2200" dirty="0" smtClean="0"/>
              <a:t> </a:t>
            </a:r>
            <a:r>
              <a:rPr lang="en-US" sz="2200" dirty="0" err="1" smtClean="0"/>
              <a:t>las</a:t>
            </a:r>
            <a:r>
              <a:rPr lang="en-US" sz="2200" dirty="0" smtClean="0"/>
              <a:t> </a:t>
            </a:r>
            <a:r>
              <a:rPr lang="en-US" sz="2200" dirty="0" err="1" smtClean="0"/>
              <a:t>terminales</a:t>
            </a:r>
            <a:r>
              <a:rPr lang="en-US" sz="2200" dirty="0" smtClean="0"/>
              <a:t> “GND” </a:t>
            </a:r>
            <a:r>
              <a:rPr lang="en-US" sz="2200" dirty="0" err="1"/>
              <a:t>están</a:t>
            </a:r>
            <a:r>
              <a:rPr lang="en-US" sz="2200" dirty="0"/>
              <a:t> </a:t>
            </a:r>
            <a:r>
              <a:rPr lang="en-US" sz="2200" dirty="0" err="1" smtClean="0"/>
              <a:t>también</a:t>
            </a:r>
            <a:r>
              <a:rPr lang="en-US" sz="2200" dirty="0" smtClean="0"/>
              <a:t> </a:t>
            </a:r>
            <a:r>
              <a:rPr lang="en-US" sz="2200" dirty="0" err="1" smtClean="0"/>
              <a:t>conectadas</a:t>
            </a:r>
            <a:r>
              <a:rPr lang="en-US" sz="2200" dirty="0" smtClean="0"/>
              <a:t> entre </a:t>
            </a:r>
            <a:r>
              <a:rPr lang="en-US" sz="2200" dirty="0" err="1" smtClean="0"/>
              <a:t>sí</a:t>
            </a:r>
            <a:r>
              <a:rPr lang="en-US" sz="2200" dirty="0" smtClean="0"/>
              <a:t> </a:t>
            </a:r>
          </a:p>
          <a:p>
            <a:r>
              <a:rPr lang="es-ES" sz="2200" dirty="0" smtClean="0"/>
              <a:t>Entonces, utilizar una </a:t>
            </a:r>
            <a:r>
              <a:rPr lang="es-ES" sz="2200" dirty="0"/>
              <a:t>terminal VDD y </a:t>
            </a:r>
            <a:r>
              <a:rPr lang="es-ES" sz="2200" dirty="0" smtClean="0"/>
              <a:t>una </a:t>
            </a:r>
            <a:r>
              <a:rPr lang="es-ES" sz="2200" dirty="0"/>
              <a:t>terminal GND para alimentar el </a:t>
            </a:r>
            <a:r>
              <a:rPr lang="es-ES" sz="2200" dirty="0" smtClean="0"/>
              <a:t>CI</a:t>
            </a:r>
          </a:p>
          <a:p>
            <a:r>
              <a:rPr lang="es-ES" sz="2200" dirty="0"/>
              <a:t>Conecte </a:t>
            </a:r>
            <a:r>
              <a:rPr lang="es-ES" sz="2200" dirty="0" smtClean="0"/>
              <a:t>el pin </a:t>
            </a:r>
            <a:r>
              <a:rPr lang="es-ES" sz="2200" dirty="0"/>
              <a:t>34 (VDD) a 5 V (terminal </a:t>
            </a:r>
            <a:r>
              <a:rPr lang="es-ES" sz="2200" dirty="0" smtClean="0"/>
              <a:t>positiva) </a:t>
            </a:r>
            <a:r>
              <a:rPr lang="es-ES" sz="2200" dirty="0"/>
              <a:t>y el pin 35 </a:t>
            </a:r>
            <a:r>
              <a:rPr lang="es-ES" sz="2200" dirty="0" smtClean="0"/>
              <a:t>al </a:t>
            </a:r>
            <a:r>
              <a:rPr lang="es-ES" sz="2200" dirty="0"/>
              <a:t>negativo (GND) de la fuente de alimentación</a:t>
            </a:r>
            <a:endParaRPr lang="en-US" sz="2200" dirty="0"/>
          </a:p>
        </p:txBody>
      </p:sp>
      <p:pic>
        <p:nvPicPr>
          <p:cNvPr id="8" name="Picture 2" descr="C:\Users\Christian\Desktop\Electric\Pics\Analog_testchi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99235"/>
            <a:ext cx="3352800" cy="527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5411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Prueba</a:t>
            </a:r>
            <a:r>
              <a:rPr lang="en-US" dirty="0" smtClean="0"/>
              <a:t> de un A.O.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200" dirty="0" err="1" smtClean="0"/>
              <a:t>Primera</a:t>
            </a:r>
            <a:r>
              <a:rPr lang="en-US" sz="2200" dirty="0" smtClean="0"/>
              <a:t> </a:t>
            </a:r>
            <a:r>
              <a:rPr lang="en-US" sz="2200" dirty="0" err="1" smtClean="0"/>
              <a:t>prueba</a:t>
            </a:r>
            <a:r>
              <a:rPr lang="en-US" sz="2200" dirty="0" smtClean="0"/>
              <a:t> </a:t>
            </a:r>
            <a:r>
              <a:rPr lang="en-US" sz="2200" dirty="0" err="1" smtClean="0"/>
              <a:t>es</a:t>
            </a:r>
            <a:r>
              <a:rPr lang="en-US" sz="2200" dirty="0" smtClean="0"/>
              <a:t> para el A.O. “A”</a:t>
            </a:r>
          </a:p>
          <a:p>
            <a:r>
              <a:rPr lang="es-ES" sz="2200" dirty="0" smtClean="0"/>
              <a:t>La orientación del </a:t>
            </a:r>
            <a:r>
              <a:rPr lang="es-ES" sz="2200" dirty="0"/>
              <a:t>chip en su </a:t>
            </a:r>
            <a:r>
              <a:rPr lang="es-ES" sz="2200" dirty="0" smtClean="0"/>
              <a:t>“</a:t>
            </a:r>
            <a:r>
              <a:rPr lang="es-ES" sz="2200" dirty="0" err="1" smtClean="0"/>
              <a:t>breadboard</a:t>
            </a:r>
            <a:r>
              <a:rPr lang="es-ES" sz="2200" dirty="0" smtClean="0"/>
              <a:t>” debe ser con </a:t>
            </a:r>
            <a:r>
              <a:rPr lang="es-ES" sz="2200" dirty="0"/>
              <a:t>la ranura hacia </a:t>
            </a:r>
            <a:r>
              <a:rPr lang="es-ES" sz="2200" dirty="0" smtClean="0"/>
              <a:t>arriba</a:t>
            </a:r>
          </a:p>
          <a:p>
            <a:r>
              <a:rPr lang="es-ES" sz="2200" dirty="0" smtClean="0"/>
              <a:t>Además</a:t>
            </a:r>
            <a:r>
              <a:rPr lang="es-ES" sz="2200" dirty="0"/>
              <a:t>, si te fijas bien hay un pequeño </a:t>
            </a:r>
            <a:r>
              <a:rPr lang="es-ES" sz="2200" dirty="0" smtClean="0"/>
              <a:t>cuadro pintado </a:t>
            </a:r>
            <a:r>
              <a:rPr lang="es-ES" sz="2200" dirty="0"/>
              <a:t>en el chip, </a:t>
            </a:r>
            <a:r>
              <a:rPr lang="es-ES" sz="2200" dirty="0" smtClean="0"/>
              <a:t>que identifica el </a:t>
            </a:r>
            <a:r>
              <a:rPr lang="es-ES" sz="2200" dirty="0"/>
              <a:t>pin 1</a:t>
            </a:r>
            <a:endParaRPr lang="en-US" sz="2200" dirty="0"/>
          </a:p>
        </p:txBody>
      </p:sp>
      <p:pic>
        <p:nvPicPr>
          <p:cNvPr id="5" name="Picture 2" descr="C:\Users\Christian\Desktop\Electric\Pics\Analog_testchi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66800"/>
            <a:ext cx="3352800" cy="527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5333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Heart Modeling With LTspice</Template>
  <TotalTime>12025</TotalTime>
  <Words>4406</Words>
  <Application>Microsoft Office PowerPoint</Application>
  <PresentationFormat>On-screen Show (4:3)</PresentationFormat>
  <Paragraphs>335</Paragraphs>
  <Slides>75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Pixel</vt:lpstr>
      <vt:lpstr>Circuitos Integrados Analógicos Por favor ver “An_Analog_testchip” células en MOSIS_SUBM_PADS_C5.zip ubicada en http://cmosedu.com/cmos1/electric/electric.htm</vt:lpstr>
      <vt:lpstr>Prueba De Un Amplificador Operacional (A.O.)</vt:lpstr>
      <vt:lpstr>Perfil De Presentación</vt:lpstr>
      <vt:lpstr>Perfil De Presentación</vt:lpstr>
      <vt:lpstr>Circuitos Integrados Analógicos</vt:lpstr>
      <vt:lpstr>A.O. Nombre &amp; Tipo</vt:lpstr>
      <vt:lpstr>Circuito de Polarización</vt:lpstr>
      <vt:lpstr>Diagrama de Pines</vt:lpstr>
      <vt:lpstr>Prueba de un A.O.</vt:lpstr>
      <vt:lpstr>Prueba de A.O. “A”: Compensación de Split-Length Diff-Pair (SLDP)</vt:lpstr>
      <vt:lpstr>Prueba de A.O. “A”</vt:lpstr>
      <vt:lpstr>Respuesta de Señal Pequeña del A.O. "A" </vt:lpstr>
      <vt:lpstr>Respuesta de Señal Pequeña del A.O. "A" </vt:lpstr>
      <vt:lpstr>Respuesta de Señal Grande del A.O. "A" </vt:lpstr>
      <vt:lpstr>Respuesta de Señal Grande del A.O. "A" </vt:lpstr>
      <vt:lpstr>A.O. “B”: Compensación SLDP de 3 etapas </vt:lpstr>
      <vt:lpstr>Respuesta de Señal Pequeña del A.O. “B” </vt:lpstr>
      <vt:lpstr>Respuesta de Señal Pequeña del A.O. “B” </vt:lpstr>
      <vt:lpstr>Respuesta de Señal Grande del A.O. “B” </vt:lpstr>
      <vt:lpstr>Respuesta de Señal Grande de A.O. “B” </vt:lpstr>
      <vt:lpstr>A.O. “C”: Compensación de Miller</vt:lpstr>
      <vt:lpstr>Respuesta de Señal Pequeña del A.O. “C” </vt:lpstr>
      <vt:lpstr>Respuesta de Señal Pequeña del A.O. “C” </vt:lpstr>
      <vt:lpstr>Respuesta de Señal Grande del A.O. “C” </vt:lpstr>
      <vt:lpstr>Respuesta de Señal Grande del A.O. “C” </vt:lpstr>
      <vt:lpstr>A.O “D”: Compensación Split-Length Current Mirror Load (SLCL) </vt:lpstr>
      <vt:lpstr>Respuesta de Señal Pequeña del A.O. “D” </vt:lpstr>
      <vt:lpstr>Respuesta de Señal Pequeña del A.O. “D” </vt:lpstr>
      <vt:lpstr>Respuesta de Señal Grande del A.O. “D” </vt:lpstr>
      <vt:lpstr>Respuesta de Señal Grande del A.O. “D” </vt:lpstr>
      <vt:lpstr> El Capacitor de Desacople </vt:lpstr>
      <vt:lpstr>El Capacitor de Desacople</vt:lpstr>
      <vt:lpstr>A.O. “E”: Compensación de Miller con Resistor</vt:lpstr>
      <vt:lpstr>Respuesta de Señal Pequeña del A.O. “E” </vt:lpstr>
      <vt:lpstr>Respuesta de Señal Pequeña del A.O. “E” </vt:lpstr>
      <vt:lpstr>Respuesta de Señal Grande del A.O. “E” </vt:lpstr>
      <vt:lpstr>Respuesta de Señal Grande del A.O. “E” </vt:lpstr>
      <vt:lpstr>Configuración de Inversor</vt:lpstr>
      <vt:lpstr>Ajuste del Voltaje de Modo Común</vt:lpstr>
      <vt:lpstr>Resultados del A.O. Inversor</vt:lpstr>
      <vt:lpstr>Tipos de Conectores (Pads)</vt:lpstr>
      <vt:lpstr>Pad Análogo</vt:lpstr>
      <vt:lpstr>Diseño del Pad</vt:lpstr>
      <vt:lpstr>Ejemplo de Diseño</vt:lpstr>
      <vt:lpstr>Protección ESD</vt:lpstr>
      <vt:lpstr>Diseño de Diodos ESD</vt:lpstr>
      <vt:lpstr>El CI</vt:lpstr>
      <vt:lpstr>Diagrama de Conexión</vt:lpstr>
      <vt:lpstr>Die En DIP</vt:lpstr>
      <vt:lpstr>Dentro del Chip</vt:lpstr>
      <vt:lpstr>El Circuito de Polarización</vt:lpstr>
      <vt:lpstr>El Circuito de Polarización</vt:lpstr>
      <vt:lpstr>Diagrama del Circuito de Polarización</vt:lpstr>
      <vt:lpstr>Dentro de un A.O</vt:lpstr>
      <vt:lpstr>La Primera Simulación</vt:lpstr>
      <vt:lpstr>Desempeño del Buffer</vt:lpstr>
      <vt:lpstr>La Rapidez de Respuesta (Slew Rate) o Capacidad de Cambio a la Salida</vt:lpstr>
      <vt:lpstr>La Rapidez de Respuesta</vt:lpstr>
      <vt:lpstr>Limitación de la Rapidez de Respuesta</vt:lpstr>
      <vt:lpstr>Slew Rate &amp; Limitación de Ancho de Banda</vt:lpstr>
      <vt:lpstr>Slew Rate &amp; Limitación de Ancho de Banda</vt:lpstr>
      <vt:lpstr>Rapidez de Respuesta Definida</vt:lpstr>
      <vt:lpstr>Con Respecto a la Medición</vt:lpstr>
      <vt:lpstr>Con Respecto a la Medición</vt:lpstr>
      <vt:lpstr>Con Respecto a la Medición</vt:lpstr>
      <vt:lpstr>Con Respecto a la Medición</vt:lpstr>
      <vt:lpstr>Con Respecto a la Medición</vt:lpstr>
      <vt:lpstr>Ancho de Banda</vt:lpstr>
      <vt:lpstr>Ancho de Banda</vt:lpstr>
      <vt:lpstr>Ancho de Banda</vt:lpstr>
      <vt:lpstr>Los Cambios de Proceso</vt:lpstr>
      <vt:lpstr>Otra Mirada al Interior</vt:lpstr>
      <vt:lpstr>Otra Mirada al Interior</vt:lpstr>
      <vt:lpstr>Otra Mirada al Interior</vt:lpstr>
      <vt:lpstr>Al no tener Buffer de Salida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</dc:creator>
  <cp:lastModifiedBy>jbaker</cp:lastModifiedBy>
  <cp:revision>613</cp:revision>
  <dcterms:created xsi:type="dcterms:W3CDTF">2013-07-29T22:00:57Z</dcterms:created>
  <dcterms:modified xsi:type="dcterms:W3CDTF">2014-01-02T03:19:08Z</dcterms:modified>
</cp:coreProperties>
</file>