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30" r:id="rId4"/>
    <p:sldId id="331" r:id="rId5"/>
    <p:sldId id="304" r:id="rId6"/>
    <p:sldId id="347" r:id="rId7"/>
    <p:sldId id="328" r:id="rId8"/>
    <p:sldId id="306" r:id="rId9"/>
    <p:sldId id="293" r:id="rId10"/>
    <p:sldId id="291" r:id="rId11"/>
    <p:sldId id="294" r:id="rId12"/>
    <p:sldId id="303" r:id="rId13"/>
    <p:sldId id="308" r:id="rId14"/>
    <p:sldId id="295" r:id="rId15"/>
    <p:sldId id="305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23" r:id="rId27"/>
    <p:sldId id="318" r:id="rId28"/>
    <p:sldId id="319" r:id="rId29"/>
    <p:sldId id="320" r:id="rId30"/>
    <p:sldId id="321" r:id="rId31"/>
    <p:sldId id="348" r:id="rId32"/>
    <p:sldId id="349" r:id="rId33"/>
    <p:sldId id="322" r:id="rId34"/>
    <p:sldId id="324" r:id="rId35"/>
    <p:sldId id="325" r:id="rId36"/>
    <p:sldId id="326" r:id="rId37"/>
    <p:sldId id="327" r:id="rId38"/>
    <p:sldId id="296" r:id="rId39"/>
    <p:sldId id="329" r:id="rId40"/>
    <p:sldId id="332" r:id="rId41"/>
    <p:sldId id="257" r:id="rId42"/>
    <p:sldId id="258" r:id="rId43"/>
    <p:sldId id="262" r:id="rId44"/>
    <p:sldId id="263" r:id="rId45"/>
    <p:sldId id="259" r:id="rId46"/>
    <p:sldId id="260" r:id="rId47"/>
    <p:sldId id="265" r:id="rId48"/>
    <p:sldId id="266" r:id="rId49"/>
    <p:sldId id="297" r:id="rId50"/>
    <p:sldId id="267" r:id="rId51"/>
    <p:sldId id="274" r:id="rId52"/>
    <p:sldId id="337" r:id="rId53"/>
    <p:sldId id="277" r:id="rId54"/>
    <p:sldId id="268" r:id="rId55"/>
    <p:sldId id="269" r:id="rId56"/>
    <p:sldId id="299" r:id="rId57"/>
    <p:sldId id="272" r:id="rId58"/>
    <p:sldId id="338" r:id="rId59"/>
    <p:sldId id="275" r:id="rId60"/>
    <p:sldId id="350" r:id="rId61"/>
    <p:sldId id="352" r:id="rId62"/>
    <p:sldId id="300" r:id="rId63"/>
    <p:sldId id="341" r:id="rId64"/>
    <p:sldId id="342" r:id="rId65"/>
    <p:sldId id="343" r:id="rId66"/>
    <p:sldId id="344" r:id="rId67"/>
    <p:sldId id="345" r:id="rId68"/>
    <p:sldId id="333" r:id="rId69"/>
    <p:sldId id="340" r:id="rId70"/>
    <p:sldId id="334" r:id="rId71"/>
    <p:sldId id="335" r:id="rId72"/>
    <p:sldId id="271" r:id="rId73"/>
    <p:sldId id="281" r:id="rId74"/>
    <p:sldId id="282" r:id="rId75"/>
    <p:sldId id="339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0" autoAdjust="0"/>
  </p:normalViewPr>
  <p:slideViewPr>
    <p:cSldViewPr>
      <p:cViewPr varScale="1">
        <p:scale>
          <a:sx n="86" d="100"/>
          <a:sy n="86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66800"/>
            <a:ext cx="20574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77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655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1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7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66801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fld id="{F5718123-A0E2-4670-935A-D705F0446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46793F4F-1CD8-4CB0-AA4F-B313EE30A9FF}" type="datetimeFigureOut">
              <a:rPr lang="en-US" smtClean="0"/>
              <a:pPr/>
              <a:t>1/1/2014</a:t>
            </a:fld>
            <a:endParaRPr lang="en-US"/>
          </a:p>
        </p:txBody>
      </p:sp>
      <p:pic>
        <p:nvPicPr>
          <p:cNvPr id="1031" name="Picture 19" descr="unlv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16764" y="76200"/>
            <a:ext cx="1951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9000" y="762001"/>
            <a:ext cx="1752600" cy="30797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</a:rPr>
              <a:t>http://ece.unlv.edu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imes New Roman" pitchFamily="18" charset="0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6pPr>
      <a:lvl7pPr marL="914305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7pPr>
      <a:lvl8pPr marL="137145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8pPr>
      <a:lvl9pPr marL="182861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CC"/>
          </a:solidFill>
          <a:latin typeface="Times New Roman" pitchFamily="18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pPr algn="ctr"/>
            <a:r>
              <a:rPr lang="en-US" sz="3600" dirty="0"/>
              <a:t>Analog IC </a:t>
            </a:r>
            <a:r>
              <a:rPr lang="en-US" sz="3600" dirty="0" smtClean="0"/>
              <a:t>Test-Chip</a:t>
            </a:r>
            <a:br>
              <a:rPr lang="en-US" sz="3600" dirty="0" smtClean="0"/>
            </a:br>
            <a:r>
              <a:rPr lang="en-US" sz="2000" dirty="0" smtClean="0"/>
              <a:t>See the “</a:t>
            </a:r>
            <a:r>
              <a:rPr lang="en-US" sz="2000" dirty="0" err="1" smtClean="0"/>
              <a:t>An_Analog_testchip</a:t>
            </a:r>
            <a:r>
              <a:rPr lang="en-US" sz="2000" dirty="0" smtClean="0"/>
              <a:t>” cell in MOSIS_SUBM_PADS_C5.zip located at http://cmosedu.com/cmos1/electric/electric.htm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Vega</a:t>
            </a:r>
          </a:p>
          <a:p>
            <a:r>
              <a:rPr lang="en-US" dirty="0" smtClean="0"/>
              <a:t>R. Jacob </a:t>
            </a:r>
            <a:r>
              <a:rPr lang="en-US" dirty="0"/>
              <a:t>Baker</a:t>
            </a:r>
          </a:p>
          <a:p>
            <a:r>
              <a:rPr lang="en-US" dirty="0"/>
              <a:t>UNLV Electrical &amp; Computer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6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762000"/>
          </a:xfrm>
        </p:spPr>
        <p:txBody>
          <a:bodyPr/>
          <a:lstStyle/>
          <a:p>
            <a:pPr algn="ctr"/>
            <a:r>
              <a:rPr lang="en-US" dirty="0" smtClean="0"/>
              <a:t>Testing Op-Amp “A”: Split-Length Diff-Pair (SLDP) Compensation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Follow the diagram below to properly wire the circuit</a:t>
            </a:r>
          </a:p>
          <a:p>
            <a:r>
              <a:rPr lang="en-US" sz="2200" dirty="0" smtClean="0"/>
              <a:t>Also when looking at plots note the time and voltage scale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27" y="1099235"/>
            <a:ext cx="3346873" cy="526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7600"/>
            <a:ext cx="59166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47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05600" cy="609600"/>
          </a:xfrm>
        </p:spPr>
        <p:txBody>
          <a:bodyPr/>
          <a:lstStyle/>
          <a:p>
            <a:r>
              <a:rPr lang="en-US" dirty="0" smtClean="0"/>
              <a:t>Op-Amp “A” Small-Signal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You should see signals similar to those seen below</a:t>
            </a:r>
          </a:p>
          <a:p>
            <a:pPr lvl="1"/>
            <a:r>
              <a:rPr lang="en-US" dirty="0" smtClean="0"/>
              <a:t>Input is yellow and output is blue</a:t>
            </a:r>
          </a:p>
        </p:txBody>
      </p:sp>
      <p:pic>
        <p:nvPicPr>
          <p:cNvPr id="1028" name="Picture 4" descr="C:\Users\Admin\Documents\Fall 2013\scope pics\A\TEK00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48" y="2667000"/>
            <a:ext cx="6564922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107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“A” Small-Signal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As a convention for this presentation </a:t>
            </a:r>
            <a:r>
              <a:rPr lang="en-US" sz="2200" dirty="0" smtClean="0"/>
              <a:t>from now and on the </a:t>
            </a:r>
            <a:r>
              <a:rPr lang="en-US" sz="2200" dirty="0"/>
              <a:t>output is blue and input is </a:t>
            </a:r>
            <a:r>
              <a:rPr lang="en-US" sz="2200" dirty="0" smtClean="0"/>
              <a:t>yellow </a:t>
            </a:r>
          </a:p>
          <a:p>
            <a:r>
              <a:rPr lang="en-US" sz="2200" dirty="0" smtClean="0"/>
              <a:t>Looking closely </a:t>
            </a:r>
            <a:r>
              <a:rPr lang="en-US" sz="2200" dirty="0"/>
              <a:t>n</a:t>
            </a:r>
            <a:r>
              <a:rPr lang="en-US" sz="2200" dirty="0" smtClean="0"/>
              <a:t>otice how the function generator can not immediately change voltage level (it has a finite rise/fall time even though it seems like it is a perfect square)   </a:t>
            </a:r>
          </a:p>
          <a:p>
            <a:r>
              <a:rPr lang="en-US" sz="2200" dirty="0" smtClean="0"/>
              <a:t>Also note how the output (blue) is slightly under from the input (yellow), this shows that the op-amp has an offset</a:t>
            </a:r>
          </a:p>
        </p:txBody>
      </p:sp>
      <p:pic>
        <p:nvPicPr>
          <p:cNvPr id="2050" name="Picture 2" descr="C:\Users\Admin\Documents\Fall 2013\scope pics\A\TEK00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1950"/>
            <a:ext cx="4572000" cy="2228850"/>
          </a:xfrm>
          <a:prstGeom prst="rect">
            <a:avLst/>
          </a:prstGeom>
          <a:noFill/>
        </p:spPr>
      </p:pic>
      <p:pic>
        <p:nvPicPr>
          <p:cNvPr id="2051" name="Picture 3" descr="C:\Users\Admin\Documents\Fall 2013\scope pics\A\TEK00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719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358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“A” Small-Signal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It should be mentioned that the op-amp does follow the input very closely despite there being a small offset (a few mV)</a:t>
            </a:r>
          </a:p>
          <a:p>
            <a:r>
              <a:rPr lang="en-US" sz="2200" dirty="0" smtClean="0"/>
              <a:t> Looking at the input, the function generator does create some ripple, though tiny the op-amp mimics the ripple</a:t>
            </a:r>
          </a:p>
          <a:p>
            <a:r>
              <a:rPr lang="en-US" sz="2200" dirty="0" smtClean="0"/>
              <a:t>The function generator you have may differ and have a much smaller ripple and rise/fall time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200399" cy="2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8065"/>
            <a:ext cx="3657600" cy="21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“A” Large-Signal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With that in mind lets now run the large-signal test (slide 10)</a:t>
            </a:r>
          </a:p>
          <a:p>
            <a:r>
              <a:rPr lang="en-US" sz="2200" dirty="0" smtClean="0"/>
              <a:t>You should see a response like what is presented below</a:t>
            </a:r>
          </a:p>
          <a:p>
            <a:r>
              <a:rPr lang="en-US" sz="2200" dirty="0" smtClean="0"/>
              <a:t>Note that the scope inputs are AC coupled so there will be a small offset due to the average of the waveforms being slightly different</a:t>
            </a:r>
          </a:p>
          <a:p>
            <a:endParaRPr lang="en-US" sz="2200" dirty="0" smtClean="0"/>
          </a:p>
        </p:txBody>
      </p:sp>
      <p:pic>
        <p:nvPicPr>
          <p:cNvPr id="3074" name="Picture 2" descr="C:\Users\Admin\Documents\Fall 2013\scope pics\A\TEK00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6564923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6436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“A” Large-Signal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Zooming in on the rising and falling edges of one pulse you can see the output wave is taking more time to reach the max and min values</a:t>
            </a:r>
          </a:p>
          <a:p>
            <a:r>
              <a:rPr lang="en-US" sz="2200" dirty="0" smtClean="0"/>
              <a:t> There is also a noticeable slew rate limitation on the falling edge </a:t>
            </a:r>
          </a:p>
          <a:p>
            <a:r>
              <a:rPr lang="en-US" sz="2200" dirty="0" smtClean="0"/>
              <a:t>This is due to the </a:t>
            </a:r>
            <a:r>
              <a:rPr lang="en-US" sz="2200" dirty="0"/>
              <a:t>op-amp </a:t>
            </a:r>
            <a:r>
              <a:rPr lang="en-US" sz="2200" dirty="0" smtClean="0"/>
              <a:t>having speed and stability limitation that will be discussed in more </a:t>
            </a:r>
            <a:r>
              <a:rPr lang="en-US" sz="2200" dirty="0"/>
              <a:t>d</a:t>
            </a:r>
            <a:r>
              <a:rPr lang="en-US" sz="2200" dirty="0" smtClean="0"/>
              <a:t>etail later </a:t>
            </a:r>
          </a:p>
          <a:p>
            <a:r>
              <a:rPr lang="en-US" sz="2200" dirty="0" smtClean="0"/>
              <a:t>It is a very crucial performance factor</a:t>
            </a:r>
            <a:endParaRPr lang="en-US" sz="2200" dirty="0"/>
          </a:p>
        </p:txBody>
      </p:sp>
      <p:pic>
        <p:nvPicPr>
          <p:cNvPr id="4098" name="Picture 2" descr="C:\Users\Admin\Documents\Fall 2013\scope pics\A\TEK00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5750"/>
            <a:ext cx="4572000" cy="2228850"/>
          </a:xfrm>
          <a:prstGeom prst="rect">
            <a:avLst/>
          </a:prstGeom>
          <a:noFill/>
        </p:spPr>
      </p:pic>
      <p:pic>
        <p:nvPicPr>
          <p:cNvPr id="4099" name="Picture 3" descr="C:\Users\Admin\Documents\Fall 2013\scope pics\A\TEK00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957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559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“B”: 3-stage SLDP Compensation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Now it is time to run the same two tests for the second op-amp called in the schematic op-amp “B”</a:t>
            </a:r>
          </a:p>
          <a:p>
            <a:r>
              <a:rPr lang="en-US" sz="2200" dirty="0" smtClean="0"/>
              <a:t>Below is a diagram of what pins to connect along with the DIP pin-out for reference</a:t>
            </a:r>
          </a:p>
          <a:p>
            <a:endParaRPr lang="en-US" sz="2200" dirty="0"/>
          </a:p>
        </p:txBody>
      </p:sp>
      <p:pic>
        <p:nvPicPr>
          <p:cNvPr id="7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31" y="1219200"/>
            <a:ext cx="3049269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5725"/>
            <a:ext cx="6248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3911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“B” Small-Signal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You should see the following response</a:t>
            </a:r>
            <a:endParaRPr lang="en-US" sz="2200" dirty="0"/>
          </a:p>
        </p:txBody>
      </p:sp>
      <p:pic>
        <p:nvPicPr>
          <p:cNvPr id="5122" name="Picture 2" descr="C:\Users\Admin\Documents\Fall 2013\scope pics\B\TEK00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092" y="2590800"/>
            <a:ext cx="6709508" cy="3270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897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“B” </a:t>
            </a:r>
            <a:r>
              <a:rPr lang="en-US" dirty="0" smtClean="0"/>
              <a:t>Small-Signal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Looking at the rising and falling edges one can tell this op-amp has a small offset and some delay associated with it</a:t>
            </a:r>
          </a:p>
          <a:p>
            <a:r>
              <a:rPr lang="en-US" sz="2200" dirty="0" smtClean="0"/>
              <a:t>However this particular op-amp seems to follow the input very closely because the output is almost identical</a:t>
            </a:r>
            <a:endParaRPr lang="en-US" sz="2200" dirty="0"/>
          </a:p>
        </p:txBody>
      </p:sp>
      <p:pic>
        <p:nvPicPr>
          <p:cNvPr id="6146" name="Picture 2" descr="C:\Users\Admin\Documents\Fall 2013\scope pics\B\TEK00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572000" cy="2228850"/>
          </a:xfrm>
          <a:prstGeom prst="rect">
            <a:avLst/>
          </a:prstGeom>
          <a:noFill/>
        </p:spPr>
      </p:pic>
      <p:pic>
        <p:nvPicPr>
          <p:cNvPr id="6147" name="Picture 3" descr="C:\Users\Admin\Documents\Fall 2013\scope pics\B\TEK00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854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“B”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Output seems to follow input closely except some small slewing on the falling edge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170" name="Picture 2" descr="C:\Users\Admin\Documents\Fall 2013\scope pics\B\TEK000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43187"/>
            <a:ext cx="7239000" cy="3529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455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 Op-Amp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In order to get you comfortable with these chips lets quickly run a few tests with the op-amps inside the IC</a:t>
            </a:r>
          </a:p>
          <a:p>
            <a:r>
              <a:rPr lang="en-US" sz="2200" dirty="0" smtClean="0"/>
              <a:t>When testing any chip we must first ensure the pins needed for the test </a:t>
            </a:r>
          </a:p>
          <a:p>
            <a:r>
              <a:rPr lang="en-US" sz="2200" dirty="0" smtClean="0"/>
              <a:t>The 40 pin Dual-in-line package (DIP) pin orientation is shown to the right, note where the groove is </a:t>
            </a:r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  <a:p>
            <a:endParaRPr lang="en-US" sz="22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18002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778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“B”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Zooming in, now it can be seen that the op-amp is showing some slow behavior </a:t>
            </a:r>
          </a:p>
          <a:p>
            <a:r>
              <a:rPr lang="en-US" sz="2200" dirty="0" smtClean="0"/>
              <a:t>It is very evident on the rising edge where it takes about 60 ns to reach the maximum</a:t>
            </a:r>
          </a:p>
          <a:p>
            <a:r>
              <a:rPr lang="en-US" sz="2200" dirty="0" smtClean="0"/>
              <a:t>For the falling edge it takes about 20ns to reach the minimum </a:t>
            </a:r>
            <a:endParaRPr lang="en-US" sz="2200" dirty="0"/>
          </a:p>
        </p:txBody>
      </p:sp>
      <p:pic>
        <p:nvPicPr>
          <p:cNvPr id="8194" name="Picture 2" descr="C:\Users\Admin\Documents\Fall 2013\scope pics\B\TEK000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7150"/>
            <a:ext cx="4572000" cy="2228850"/>
          </a:xfrm>
          <a:prstGeom prst="rect">
            <a:avLst/>
          </a:prstGeom>
          <a:noFill/>
        </p:spPr>
      </p:pic>
      <p:pic>
        <p:nvPicPr>
          <p:cNvPr id="8195" name="Picture 3" descr="C:\Users\Admin\Documents\Fall 2013\scope pics\B\TEK00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71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92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“C”: Miller Compensation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Now we will use op-amp “C”</a:t>
            </a:r>
          </a:p>
          <a:p>
            <a:r>
              <a:rPr lang="en-US" sz="2200" dirty="0" smtClean="0"/>
              <a:t>The connection diagram is provided below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35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0850"/>
            <a:ext cx="6419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787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</a:t>
            </a:r>
            <a:r>
              <a:rPr lang="en-US" dirty="0" smtClean="0"/>
              <a:t>“C” Small-Signal </a:t>
            </a:r>
            <a:r>
              <a:rPr lang="en-US" dirty="0"/>
              <a:t>Response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Running the same small signal test that we have done for the last two op-amps gives us this result</a:t>
            </a:r>
          </a:p>
          <a:p>
            <a:r>
              <a:rPr lang="en-US" sz="2200" dirty="0" smtClean="0"/>
              <a:t>It is obvious from this screen shot that there is a noticeable delay and that the op-amp is somewhat slow to respond</a:t>
            </a:r>
            <a:endParaRPr lang="en-US" sz="2200" dirty="0"/>
          </a:p>
        </p:txBody>
      </p:sp>
      <p:pic>
        <p:nvPicPr>
          <p:cNvPr id="9219" name="Picture 3" descr="C:\Users\Admin\Documents\Fall 2013\scope pics\C\TEK000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553200" cy="3194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6605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</a:t>
            </a:r>
            <a:r>
              <a:rPr lang="en-US" dirty="0" smtClean="0"/>
              <a:t>“C” Small-Signal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Notice the same exponential behavior on the pulse edges</a:t>
            </a:r>
          </a:p>
          <a:p>
            <a:endParaRPr lang="en-US" sz="2200" dirty="0" smtClean="0"/>
          </a:p>
        </p:txBody>
      </p:sp>
      <p:pic>
        <p:nvPicPr>
          <p:cNvPr id="10242" name="Picture 2" descr="C:\Users\Admin\Documents\Fall 2013\scope pics\C\TEK00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572000" cy="2228850"/>
          </a:xfrm>
          <a:prstGeom prst="rect">
            <a:avLst/>
          </a:prstGeom>
          <a:noFill/>
        </p:spPr>
      </p:pic>
      <p:pic>
        <p:nvPicPr>
          <p:cNvPr id="10243" name="Picture 3" descr="C:\Users\Admin\Documents\Fall 2013\scope pics\C\TEK000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051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97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“C”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applying a large signal to this op-amp shows the same type of response from the small signal test </a:t>
            </a:r>
          </a:p>
          <a:p>
            <a:r>
              <a:rPr lang="en-US" sz="2200" dirty="0" smtClean="0"/>
              <a:t>In other words the shape of the outputs look similar</a:t>
            </a:r>
          </a:p>
          <a:p>
            <a:r>
              <a:rPr lang="en-US" sz="2200" dirty="0" smtClean="0"/>
              <a:t>Looking closely, the speed limitation is a little greater than in the small signal test</a:t>
            </a:r>
          </a:p>
          <a:p>
            <a:endParaRPr lang="en-US" sz="2200" dirty="0"/>
          </a:p>
        </p:txBody>
      </p:sp>
      <p:pic>
        <p:nvPicPr>
          <p:cNvPr id="11266" name="Picture 2" descr="C:\Users\Admin\Documents\Fall 2013\scope pics\C\TEK00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6408615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058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“C”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op-amp clearly is slow to respond more so than the previous test</a:t>
            </a:r>
          </a:p>
          <a:p>
            <a:r>
              <a:rPr lang="en-US" sz="2200" dirty="0" smtClean="0"/>
              <a:t>It should be pointed out that there is no noticeable offset (both the input and output wave seemed to be centered around the same point)</a:t>
            </a:r>
            <a:endParaRPr lang="en-US" sz="2200" dirty="0"/>
          </a:p>
        </p:txBody>
      </p:sp>
      <p:pic>
        <p:nvPicPr>
          <p:cNvPr id="12290" name="Picture 2" descr="C:\Users\Admin\Documents\Fall 2013\scope pics\C\TEK00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572000" cy="2228850"/>
          </a:xfrm>
          <a:prstGeom prst="rect">
            <a:avLst/>
          </a:prstGeom>
          <a:noFill/>
        </p:spPr>
      </p:pic>
      <p:pic>
        <p:nvPicPr>
          <p:cNvPr id="12291" name="Picture 3" descr="C:\Users\Admin\Documents\Fall 2013\scope pics\C\TEK000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623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762000"/>
          </a:xfrm>
        </p:spPr>
        <p:txBody>
          <a:bodyPr/>
          <a:lstStyle/>
          <a:p>
            <a:pPr algn="ctr"/>
            <a:r>
              <a:rPr lang="en-US" dirty="0" smtClean="0"/>
              <a:t>Op-Amp “D”: Split-Length Current Mirror Load (SLCL) Compensation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The connection diagram for op-amp “D” is shown below</a:t>
            </a:r>
            <a:endParaRPr lang="en-US" sz="2200" dirty="0"/>
          </a:p>
        </p:txBody>
      </p:sp>
      <p:pic>
        <p:nvPicPr>
          <p:cNvPr id="9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35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2590800"/>
            <a:ext cx="6438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73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</a:t>
            </a:r>
            <a:r>
              <a:rPr lang="en-US" dirty="0" smtClean="0"/>
              <a:t>“D” Small-Signal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With this op-amp there is a very small delay </a:t>
            </a:r>
          </a:p>
          <a:p>
            <a:r>
              <a:rPr lang="en-US" sz="2200" dirty="0" smtClean="0"/>
              <a:t>However it seems this op-amp has a much faster response than the previous one tested</a:t>
            </a:r>
            <a:endParaRPr lang="en-US" sz="2200" dirty="0"/>
          </a:p>
        </p:txBody>
      </p:sp>
      <p:pic>
        <p:nvPicPr>
          <p:cNvPr id="4098" name="Picture 2" descr="E:\TEK000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69" y="2971800"/>
            <a:ext cx="6721231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814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“D” </a:t>
            </a:r>
            <a:r>
              <a:rPr lang="en-US" dirty="0" smtClean="0"/>
              <a:t>Small-Signal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This op-amp has a very good response it follows the rippling that the function generator produces very closely</a:t>
            </a:r>
          </a:p>
          <a:p>
            <a:r>
              <a:rPr lang="en-US" sz="2200" dirty="0" smtClean="0"/>
              <a:t>It has a fairly rapid rise and fall time compared to the input</a:t>
            </a:r>
          </a:p>
          <a:p>
            <a:r>
              <a:rPr lang="en-US" sz="2200" dirty="0" smtClean="0"/>
              <a:t>The issue is it does show a slight time delay</a:t>
            </a:r>
            <a:endParaRPr lang="en-US" sz="2200" dirty="0"/>
          </a:p>
        </p:txBody>
      </p:sp>
      <p:pic>
        <p:nvPicPr>
          <p:cNvPr id="5122" name="Picture 2" descr="E:\TEK00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572000" cy="2228850"/>
          </a:xfrm>
          <a:prstGeom prst="rect">
            <a:avLst/>
          </a:prstGeom>
          <a:noFill/>
        </p:spPr>
      </p:pic>
      <p:pic>
        <p:nvPicPr>
          <p:cNvPr id="5123" name="Picture 3" descr="E:\TEK000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39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“D”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op-amp does not exhibit the same behavior when a large pulse is applied</a:t>
            </a:r>
          </a:p>
          <a:p>
            <a:r>
              <a:rPr lang="en-US" sz="2200" dirty="0" smtClean="0"/>
              <a:t>The op-amp seems to respond slowly on both edges with fairly pronounced slew rate limitation on the falling edge</a:t>
            </a:r>
            <a:endParaRPr lang="en-US" sz="2200" dirty="0"/>
          </a:p>
        </p:txBody>
      </p:sp>
      <p:pic>
        <p:nvPicPr>
          <p:cNvPr id="1026" name="Picture 2" descr="E:\TEK000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2305"/>
            <a:ext cx="6561015" cy="3198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014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2200" dirty="0" smtClean="0"/>
              <a:t>We will test all op-amps in the chip using a buffer (follower) configuration</a:t>
            </a:r>
          </a:p>
          <a:p>
            <a:r>
              <a:rPr lang="en-US" sz="2200" dirty="0" smtClean="0"/>
              <a:t>Afterwards one op-amp will be put in an inverting configuration and tested, testing the rest will be up to the reader </a:t>
            </a:r>
          </a:p>
          <a:p>
            <a:r>
              <a:rPr lang="en-US" sz="2200" dirty="0" smtClean="0"/>
              <a:t>There are two tests we will run, a small signal and a large signal test (using square waves)</a:t>
            </a:r>
          </a:p>
          <a:p>
            <a:r>
              <a:rPr lang="en-US" sz="2200" dirty="0"/>
              <a:t>Small signal parameters:</a:t>
            </a:r>
          </a:p>
          <a:p>
            <a:pPr lvl="1"/>
            <a:r>
              <a:rPr lang="en-US" sz="1800" dirty="0" smtClean="0"/>
              <a:t>100 mV </a:t>
            </a:r>
            <a:r>
              <a:rPr lang="en-US" sz="1800" dirty="0"/>
              <a:t>peak to peak square wave</a:t>
            </a:r>
          </a:p>
          <a:p>
            <a:pPr lvl="1"/>
            <a:r>
              <a:rPr lang="en-US" sz="1800" dirty="0" smtClean="0"/>
              <a:t>2.55 V </a:t>
            </a:r>
            <a:r>
              <a:rPr lang="en-US" sz="1800" dirty="0"/>
              <a:t>offset </a:t>
            </a:r>
          </a:p>
          <a:p>
            <a:pPr lvl="1"/>
            <a:r>
              <a:rPr lang="en-US" sz="1800" dirty="0" smtClean="0"/>
              <a:t>1 MHz</a:t>
            </a:r>
            <a:endParaRPr lang="en-US" sz="2200" dirty="0"/>
          </a:p>
          <a:p>
            <a:r>
              <a:rPr lang="en-US" sz="2200" dirty="0" smtClean="0"/>
              <a:t>Large signal parameters:</a:t>
            </a:r>
          </a:p>
          <a:p>
            <a:pPr lvl="1"/>
            <a:r>
              <a:rPr lang="en-US" sz="1800" dirty="0" smtClean="0"/>
              <a:t>1 V peak to peak square wave</a:t>
            </a:r>
          </a:p>
          <a:p>
            <a:pPr lvl="1"/>
            <a:r>
              <a:rPr lang="en-US" sz="1800" dirty="0" smtClean="0"/>
              <a:t>3.5 V offset </a:t>
            </a:r>
          </a:p>
          <a:p>
            <a:pPr lvl="1"/>
            <a:r>
              <a:rPr lang="en-US" sz="1800" dirty="0" smtClean="0"/>
              <a:t>1 MHz</a:t>
            </a:r>
          </a:p>
        </p:txBody>
      </p:sp>
    </p:spTree>
    <p:extLst>
      <p:ext uri="{BB962C8B-B14F-4D97-AF65-F5344CB8AC3E}">
        <p14:creationId xmlns="" xmlns:p14="http://schemas.microsoft.com/office/powerpoint/2010/main" val="263286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“D”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 close up shows how slowly op-amp “D” behaves on the edges</a:t>
            </a:r>
          </a:p>
          <a:p>
            <a:r>
              <a:rPr lang="en-US" sz="2200" dirty="0" smtClean="0"/>
              <a:t>Notice the linear slope of the falling edge of the output</a:t>
            </a:r>
          </a:p>
        </p:txBody>
      </p:sp>
      <p:pic>
        <p:nvPicPr>
          <p:cNvPr id="2051" name="Picture 3" descr="E:\TEK000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0" cy="2228850"/>
          </a:xfrm>
          <a:prstGeom prst="rect">
            <a:avLst/>
          </a:prstGeom>
          <a:noFill/>
        </p:spPr>
      </p:pic>
      <p:pic>
        <p:nvPicPr>
          <p:cNvPr id="2052" name="Picture 4" descr="E:\TEK000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61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993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Decoupling Capacitor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When the initial setup was given it was mentioned that capacitors had to be added to the circuit in order to ensure good performance</a:t>
            </a:r>
          </a:p>
          <a:p>
            <a:r>
              <a:rPr lang="en-US" sz="2200" dirty="0" smtClean="0"/>
              <a:t>If the capacitors were to be removed from Op-Amp “D” and the same large signal test was done, then this will be the result </a:t>
            </a:r>
            <a:endParaRPr lang="en-US" sz="2200" dirty="0"/>
          </a:p>
        </p:txBody>
      </p:sp>
      <p:pic>
        <p:nvPicPr>
          <p:cNvPr id="3074" name="Picture 2" descr="E:\TEK000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87040"/>
            <a:ext cx="7315200" cy="35661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Decoupling Capacitor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Compare this result to the original large signal test</a:t>
            </a:r>
          </a:p>
          <a:p>
            <a:r>
              <a:rPr lang="en-US" sz="2200" dirty="0" smtClean="0"/>
              <a:t>There is a significant slow down right near the maximum value on the rising edge </a:t>
            </a:r>
          </a:p>
          <a:p>
            <a:r>
              <a:rPr lang="en-US" sz="2200" dirty="0" smtClean="0"/>
              <a:t>This behavior is caused by feedback into the bias circuit from the op-amp itself  in the form of noise</a:t>
            </a:r>
          </a:p>
          <a:p>
            <a:r>
              <a:rPr lang="en-US" sz="2200" dirty="0" smtClean="0"/>
              <a:t>The feedback changes the bias and hence changes the operation of the transistors that form the op-amp</a:t>
            </a:r>
          </a:p>
          <a:p>
            <a:r>
              <a:rPr lang="en-US" sz="2200" dirty="0" smtClean="0"/>
              <a:t>In order to deal with this the capacitors were added to reduce noise and to maintain VDD and the </a:t>
            </a:r>
            <a:r>
              <a:rPr lang="en-US" sz="2200" dirty="0" err="1" smtClean="0"/>
              <a:t>Vbias</a:t>
            </a:r>
            <a:r>
              <a:rPr lang="en-US" sz="2200" dirty="0" smtClean="0"/>
              <a:t> pin at the same noise level (so if there are any fluctuations they both move at the same rate)  </a:t>
            </a:r>
            <a:endParaRPr lang="en-US" sz="22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762000"/>
          </a:xfrm>
        </p:spPr>
        <p:txBody>
          <a:bodyPr/>
          <a:lstStyle/>
          <a:p>
            <a:pPr algn="ctr"/>
            <a:r>
              <a:rPr lang="en-US" dirty="0"/>
              <a:t>Op-Amp </a:t>
            </a:r>
            <a:r>
              <a:rPr lang="en-US" dirty="0" smtClean="0"/>
              <a:t>“E”: Compensated with Miller and Resistor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Its now time to test the final op-amp, the one labeled “E”</a:t>
            </a:r>
          </a:p>
          <a:p>
            <a:endParaRPr lang="en-US" sz="2200" dirty="0"/>
          </a:p>
        </p:txBody>
      </p:sp>
      <p:pic>
        <p:nvPicPr>
          <p:cNvPr id="6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35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6391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855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“E” </a:t>
            </a:r>
            <a:r>
              <a:rPr lang="en-US" dirty="0" smtClean="0"/>
              <a:t>Small-Signal </a:t>
            </a:r>
            <a:r>
              <a:rPr lang="en-US" dirty="0"/>
              <a:t>Response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It is very easy to tell that the op-amp has RC limitations on the edges with fairly large time constants </a:t>
            </a:r>
            <a:endParaRPr lang="en-US" sz="2200" dirty="0"/>
          </a:p>
        </p:txBody>
      </p:sp>
      <p:pic>
        <p:nvPicPr>
          <p:cNvPr id="16386" name="Picture 2" descr="C:\Users\Admin\Documents\Fall 2013\scope pics\E\TEK00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2895600"/>
            <a:ext cx="6721231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602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“E” </a:t>
            </a:r>
            <a:r>
              <a:rPr lang="en-US" dirty="0" smtClean="0"/>
              <a:t>Small-Signal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Zooming in one can see the characteristic RC exponential curves</a:t>
            </a:r>
          </a:p>
          <a:p>
            <a:r>
              <a:rPr lang="en-US" sz="2200" dirty="0" smtClean="0"/>
              <a:t>Keep in mind the shape of the output wave on the rising and falling edges </a:t>
            </a:r>
          </a:p>
          <a:p>
            <a:r>
              <a:rPr lang="en-US" sz="2200" dirty="0" smtClean="0"/>
              <a:t>Remember even the previous tests for the other op-amps had these exponential rising and falling characteristic</a:t>
            </a:r>
          </a:p>
        </p:txBody>
      </p:sp>
      <p:pic>
        <p:nvPicPr>
          <p:cNvPr id="17410" name="Picture 2" descr="C:\Users\Admin\Documents\Fall 2013\scope pics\E\TEK000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0950"/>
            <a:ext cx="4572000" cy="2228850"/>
          </a:xfrm>
          <a:prstGeom prst="rect">
            <a:avLst/>
          </a:prstGeom>
          <a:noFill/>
        </p:spPr>
      </p:pic>
      <p:pic>
        <p:nvPicPr>
          <p:cNvPr id="17411" name="Picture 3" descr="C:\Users\Admin\Documents\Fall 2013\scope pics\E\TEK000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909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413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“E”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Similar looking response with the large-signal input</a:t>
            </a:r>
            <a:endParaRPr lang="en-US" sz="2200" dirty="0"/>
          </a:p>
        </p:txBody>
      </p:sp>
      <p:pic>
        <p:nvPicPr>
          <p:cNvPr id="18434" name="Picture 2" descr="C:\Users\Admin\Documents\Fall 2013\scope pics\E\TEK000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03384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415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Op-Amp “E” </a:t>
            </a:r>
            <a:r>
              <a:rPr lang="en-US" dirty="0" smtClean="0"/>
              <a:t>Large-Signal </a:t>
            </a:r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Same characteristic exponential curves on the edges</a:t>
            </a:r>
          </a:p>
          <a:p>
            <a:r>
              <a:rPr lang="en-US" sz="2200" dirty="0" smtClean="0"/>
              <a:t>The decay rate is significantly slow to the point that the output is distorted and no longer a square wave</a:t>
            </a:r>
          </a:p>
          <a:p>
            <a:r>
              <a:rPr lang="en-US" sz="2200" dirty="0" smtClean="0"/>
              <a:t>Note that some tests had a linear trend on the falling edge while others an exponential </a:t>
            </a:r>
            <a:endParaRPr lang="en-US" sz="2200" dirty="0"/>
          </a:p>
        </p:txBody>
      </p:sp>
      <p:pic>
        <p:nvPicPr>
          <p:cNvPr id="19458" name="Picture 2" descr="C:\Users\Admin\Documents\Fall 2013\scope pics\E\TEK00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0"/>
            <a:ext cx="4572000" cy="2228850"/>
          </a:xfrm>
          <a:prstGeom prst="rect">
            <a:avLst/>
          </a:prstGeom>
          <a:noFill/>
        </p:spPr>
      </p:pic>
      <p:pic>
        <p:nvPicPr>
          <p:cNvPr id="19459" name="Picture 3" descr="C:\Users\Admin\Documents\Fall 2013\scope pics\E\TEK000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0"/>
            <a:ext cx="4572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4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Configuration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Now lets make op-amp “E” invert the input signal with a gain of 2</a:t>
            </a:r>
          </a:p>
          <a:p>
            <a:r>
              <a:rPr lang="en-US" sz="2200" dirty="0" smtClean="0"/>
              <a:t>The diagram with the necessary pins and parameters are shown</a:t>
            </a:r>
          </a:p>
          <a:p>
            <a:endParaRPr lang="en-US" sz="2200" dirty="0"/>
          </a:p>
        </p:txBody>
      </p:sp>
      <p:pic>
        <p:nvPicPr>
          <p:cNvPr id="7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67" y="1371600"/>
            <a:ext cx="2855665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334000" cy="28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336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Common Mode Voltage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Only voltages from VDD to GND are allowed for this IC so a common mode voltage is needed for proper operation</a:t>
            </a:r>
          </a:p>
          <a:p>
            <a:r>
              <a:rPr lang="en-US" sz="2200" dirty="0" smtClean="0"/>
              <a:t>Common Mode Voltage is set to 2.5V (VDD/2) so the op-amp works properly with the input signal selected</a:t>
            </a:r>
          </a:p>
          <a:p>
            <a:r>
              <a:rPr lang="en-US" sz="2200" dirty="0" smtClean="0"/>
              <a:t>If you have a power supply with more than one output channel then you can set one channel to 5V (VDD) and the other to 2.5V(VDD/2)</a:t>
            </a:r>
          </a:p>
          <a:p>
            <a:r>
              <a:rPr lang="en-US" sz="2200" dirty="0" smtClean="0"/>
              <a:t>However if you don’t then there is a simple way to set the common mode voltage to 2.5V using a potentiometer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724400"/>
            <a:ext cx="368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869"/>
            <a:ext cx="5562600" cy="241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2295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623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After all the actual testing has been finished, the tutorial will cover the following:</a:t>
            </a:r>
          </a:p>
          <a:p>
            <a:pPr lvl="1"/>
            <a:r>
              <a:rPr lang="en-US" dirty="0" smtClean="0"/>
              <a:t>Layout of the IC and some safety measures used</a:t>
            </a:r>
          </a:p>
          <a:p>
            <a:pPr lvl="1"/>
            <a:r>
              <a:rPr lang="en-US" dirty="0" smtClean="0"/>
              <a:t>Analyzing the test results with simulations </a:t>
            </a:r>
          </a:p>
          <a:p>
            <a:pPr lvl="1"/>
            <a:r>
              <a:rPr lang="en-US" dirty="0" smtClean="0"/>
              <a:t>Explaining certain issues about physical limitations (why simulations and actual results may differ) </a:t>
            </a:r>
          </a:p>
          <a:p>
            <a:pPr lvl="1"/>
            <a:r>
              <a:rPr lang="en-US" dirty="0" smtClean="0"/>
              <a:t>Finally an explanation on measurement (this ties in with the previous bullet) </a:t>
            </a:r>
          </a:p>
          <a:p>
            <a:r>
              <a:rPr lang="en-US" sz="2200" dirty="0" smtClean="0"/>
              <a:t>The next slide shows a top-level schematic of the entire circuit inside the chip </a:t>
            </a:r>
          </a:p>
          <a:p>
            <a:r>
              <a:rPr lang="en-US" sz="2200" dirty="0" smtClean="0"/>
              <a:t>Followed by a table relating the assigned names given to the op-amps in the schematic file available at CMOSedu.com</a:t>
            </a:r>
          </a:p>
        </p:txBody>
      </p:sp>
    </p:spTree>
    <p:extLst>
      <p:ext uri="{BB962C8B-B14F-4D97-AF65-F5344CB8AC3E}">
        <p14:creationId xmlns="" xmlns:p14="http://schemas.microsoft.com/office/powerpoint/2010/main" val="15335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Op-Amp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Inputting a sine wave will give you this result </a:t>
            </a:r>
          </a:p>
          <a:p>
            <a:r>
              <a:rPr lang="en-US" sz="2200" dirty="0" smtClean="0"/>
              <a:t>As you can see the input and output are centered at 2.5V and the output has 2 times the amplitude and a 180 degree phase shift</a:t>
            </a:r>
          </a:p>
          <a:p>
            <a:r>
              <a:rPr lang="en-US" sz="2200" dirty="0" smtClean="0"/>
              <a:t>Exactly what was expected for this configuration</a:t>
            </a:r>
          </a:p>
          <a:p>
            <a:endParaRPr lang="en-US" sz="2200" dirty="0"/>
          </a:p>
        </p:txBody>
      </p:sp>
      <p:pic>
        <p:nvPicPr>
          <p:cNvPr id="1026" name="Picture 2" descr="H:\TEK000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5257800" cy="33299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Moving along to the layout of the chip, in any IC each pin is connected to some kind of pad, listed below</a:t>
            </a:r>
          </a:p>
          <a:p>
            <a:r>
              <a:rPr lang="en-US" sz="2200" dirty="0" smtClean="0"/>
              <a:t>Analog pad – this kind is used for both analog inputs and outputs (the chip you have has these)	</a:t>
            </a:r>
          </a:p>
          <a:p>
            <a:r>
              <a:rPr lang="en-US" sz="2200" dirty="0" smtClean="0"/>
              <a:t>Digital </a:t>
            </a:r>
            <a:r>
              <a:rPr lang="en-US" sz="2200" dirty="0" err="1" smtClean="0"/>
              <a:t>Input/Output</a:t>
            </a:r>
            <a:r>
              <a:rPr lang="en-US" sz="2200" dirty="0"/>
              <a:t> </a:t>
            </a:r>
            <a:r>
              <a:rPr lang="en-US" sz="2200" dirty="0" smtClean="0"/>
              <a:t>(Bidirectional) pad – used for digital logic ICs, has a special bidirectional circuit that can be programed for use as an input or output (this kind is not present on your test chip)</a:t>
            </a:r>
          </a:p>
          <a:p>
            <a:r>
              <a:rPr lang="en-US" sz="2200" dirty="0" smtClean="0"/>
              <a:t>VDD – connected to the “+” terminal of your power supply these ports allow the IC to be powered</a:t>
            </a:r>
          </a:p>
          <a:p>
            <a:r>
              <a:rPr lang="en-US" sz="2200" dirty="0" smtClean="0"/>
              <a:t>GND – connected to the “-” terminal of your power supply, these ports allow a common ground to be set up 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3115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Pad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72000"/>
          </a:xfrm>
        </p:spPr>
        <p:txBody>
          <a:bodyPr/>
          <a:lstStyle/>
          <a:p>
            <a:r>
              <a:rPr lang="en-US" sz="2200" dirty="0" smtClean="0"/>
              <a:t>Lets take a look at the analog pad:</a:t>
            </a:r>
          </a:p>
          <a:p>
            <a:pPr lvl="1"/>
            <a:r>
              <a:rPr lang="en-US" dirty="0" smtClean="0"/>
              <a:t>Layout of pad</a:t>
            </a:r>
            <a:endParaRPr lang="en-US" sz="800" dirty="0" smtClean="0"/>
          </a:p>
          <a:p>
            <a:pPr lvl="1"/>
            <a:r>
              <a:rPr lang="en-US" dirty="0" smtClean="0"/>
              <a:t>Example chip using the pads</a:t>
            </a:r>
            <a:endParaRPr lang="en-US" sz="1200" dirty="0" smtClean="0"/>
          </a:p>
          <a:p>
            <a:pPr lvl="1"/>
            <a:r>
              <a:rPr lang="en-US" dirty="0" smtClean="0"/>
              <a:t>ESD (electrostatic discharge) protection</a:t>
            </a:r>
            <a:r>
              <a:rPr lang="en-US" dirty="0"/>
              <a:t>:</a:t>
            </a:r>
            <a:endParaRPr lang="en-US" dirty="0" smtClean="0"/>
          </a:p>
          <a:p>
            <a:pPr marL="57145" indent="0"/>
            <a:r>
              <a:rPr lang="en-US" sz="2000" dirty="0" smtClean="0"/>
              <a:t> </a:t>
            </a:r>
            <a:r>
              <a:rPr lang="en-US" sz="2200" dirty="0" smtClean="0"/>
              <a:t>One diode is connected to VDD and one diode is connected to ground</a:t>
            </a:r>
          </a:p>
          <a:p>
            <a:pPr marL="57145" indent="0"/>
            <a:r>
              <a:rPr lang="en-US" sz="2200" dirty="0" smtClean="0"/>
              <a:t> Limits the swing on the pad to VDD + 0.7 to 0 V – 0.7 V</a:t>
            </a:r>
          </a:p>
          <a:p>
            <a:pPr marL="57145" indent="0"/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24866"/>
            <a:ext cx="3276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386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 Layout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Typical layout of an analog pad with diodes for limiting the input voltage range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58418" cy="39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900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Layout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Layout of a 12 pin analog chip (just the frame) 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63" y="2158753"/>
            <a:ext cx="410177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775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Lets pause and qualitatively look at a typical protection scheme used for the analog pads</a:t>
            </a:r>
          </a:p>
          <a:p>
            <a:r>
              <a:rPr lang="en-US" sz="2200" dirty="0" smtClean="0"/>
              <a:t>The MOSFET connected to pin 1 can be connected to a large sensitive circuit whose input (the gate of the MOSFET) is limited by the VDD to GND voltage rail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016269" cy="257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672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ESD Diodes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Note that the other diode in each case is reversed biased</a:t>
            </a:r>
          </a:p>
          <a:p>
            <a:r>
              <a:rPr lang="en-US" sz="2200" dirty="0" smtClean="0"/>
              <a:t>Just by simply adding diodes to a pin can protect the IC from static and voltages that exceed the allowed rails</a:t>
            </a:r>
          </a:p>
          <a:p>
            <a:r>
              <a:rPr lang="en-US" sz="2200" dirty="0" smtClean="0"/>
              <a:t>The figure below shows how a diode would be laid out, the terminals are labeled to show which ones correspond to the anode and cathode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7" y="4569844"/>
            <a:ext cx="3932464" cy="19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24" y="4495800"/>
            <a:ext cx="3672588" cy="226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020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die where all the circuitry is located is inside of the DIP mounted on a special frame in the center</a:t>
            </a:r>
          </a:p>
          <a:p>
            <a:r>
              <a:rPr lang="en-US" sz="2200" dirty="0" smtClean="0"/>
              <a:t>So the chip itself is nothing more than a ceramic housing to protect the die and for convenience </a:t>
            </a:r>
          </a:p>
          <a:p>
            <a:r>
              <a:rPr lang="en-US" sz="2200" dirty="0" smtClean="0"/>
              <a:t>The die itself has bonding wires going from every port connecting to a certain pin on the DIP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55312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0332"/>
            <a:ext cx="2960939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73" y="4965298"/>
            <a:ext cx="491792" cy="4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stCxn id="6" idx="0"/>
          </p:cNvCxnSpPr>
          <p:nvPr/>
        </p:nvCxnSpPr>
        <p:spPr bwMode="auto">
          <a:xfrm flipV="1">
            <a:off x="2242469" y="3429000"/>
            <a:ext cx="4791894" cy="153629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6" idx="2"/>
            <a:endCxn id="1026" idx="2"/>
          </p:cNvCxnSpPr>
          <p:nvPr/>
        </p:nvCxnSpPr>
        <p:spPr bwMode="auto">
          <a:xfrm>
            <a:off x="2242469" y="5433317"/>
            <a:ext cx="4791895" cy="137705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05934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Diagram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MOSIS (the manufacturer of these test chips) uses the 40 pin DIP package for its educational program</a:t>
            </a:r>
          </a:p>
          <a:p>
            <a:r>
              <a:rPr lang="en-US" sz="2200" dirty="0" smtClean="0"/>
              <a:t>The figure on the bottom is a bonding diagram that shows how the connections are made from the pad frame to the numbered DIP package pins  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41162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570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On DIP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On top of the chip there is a label covering the center</a:t>
            </a:r>
          </a:p>
          <a:p>
            <a:r>
              <a:rPr lang="en-US" sz="2200" dirty="0" smtClean="0"/>
              <a:t>If you were to take off that label you will find a flap (DO NOT TAKE OFF THE LABEL, IT COULD DAMAGE THE IC !!!!)</a:t>
            </a:r>
          </a:p>
          <a:p>
            <a:r>
              <a:rPr lang="en-US" sz="2200" dirty="0" smtClean="0"/>
              <a:t>Lifting the flap will show this (the die is very tiny compared to the mounting frame)</a:t>
            </a:r>
            <a:endParaRPr lang="en-US" sz="2200" dirty="0"/>
          </a:p>
        </p:txBody>
      </p:sp>
      <p:pic>
        <p:nvPicPr>
          <p:cNvPr id="2051" name="Picture 3" descr="C:\Users\Christian\Desktop\Electric\Analog IC\Pics\Opamp_ChipFli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tian\Desktop\Electric\Analog IC\Pics\Opamp_PadFr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785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IC Test Chip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There are 5 op-amps in this chip along with a bias circuit</a:t>
            </a:r>
          </a:p>
          <a:p>
            <a:r>
              <a:rPr lang="en-US" sz="2200" dirty="0" smtClean="0"/>
              <a:t>A simple block schematic is provided below</a:t>
            </a:r>
          </a:p>
          <a:p>
            <a:r>
              <a:rPr lang="en-US" sz="2200" dirty="0" smtClean="0"/>
              <a:t>We will simulate some of the circuits after the tests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01899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265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lets look at the schematics of the circuits inside</a:t>
            </a:r>
          </a:p>
          <a:p>
            <a:r>
              <a:rPr lang="en-US" sz="2200" dirty="0" smtClean="0"/>
              <a:t>There are four types of two stage op-amps and one that is three stages (op-amp “B”) along with a bias circuit </a:t>
            </a:r>
          </a:p>
          <a:p>
            <a:r>
              <a:rPr lang="en-US" sz="2200" dirty="0" smtClean="0"/>
              <a:t>These circuits have different topologies and performance specifications, as you saw earlier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599"/>
            <a:ext cx="6039597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291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Biasing Circuit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 order for an op-amp to work properly the internal circuitry needs to be biased right </a:t>
            </a:r>
          </a:p>
          <a:p>
            <a:r>
              <a:rPr lang="en-US" sz="2200" dirty="0" smtClean="0"/>
              <a:t>In other words the transistors need to have the right gate voltages and the proper currents flowing to be in the desired mode of operation</a:t>
            </a:r>
          </a:p>
          <a:p>
            <a:r>
              <a:rPr lang="en-US" sz="2200" dirty="0" smtClean="0"/>
              <a:t>Then at certain points of the bias circuit you can produce different voltage levels</a:t>
            </a:r>
          </a:p>
          <a:p>
            <a:r>
              <a:rPr lang="en-US" sz="2200" dirty="0" smtClean="0"/>
              <a:t>The external resistor gives the user control over this property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373192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Biasing Circuit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biasing circuit is designed in such a manner so it can do its job by only being powered by a fixed voltage</a:t>
            </a:r>
          </a:p>
          <a:p>
            <a:r>
              <a:rPr lang="en-US" sz="2200" dirty="0"/>
              <a:t>That is why the user needs to supply VDD and ground to the </a:t>
            </a:r>
            <a:r>
              <a:rPr lang="en-US" sz="2200" dirty="0" smtClean="0"/>
              <a:t>chip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In </a:t>
            </a:r>
            <a:r>
              <a:rPr lang="en-US" sz="2200" dirty="0">
                <a:solidFill>
                  <a:srgbClr val="000000"/>
                </a:solidFill>
              </a:rPr>
              <a:t>the case of this chip you can set the bias voltages with an external resistor</a:t>
            </a:r>
          </a:p>
          <a:p>
            <a:pPr lvl="0">
              <a:buClr>
                <a:srgbClr val="00007D"/>
              </a:buClr>
            </a:pPr>
            <a:r>
              <a:rPr lang="en-US" sz="2200" dirty="0">
                <a:solidFill>
                  <a:srgbClr val="000000"/>
                </a:solidFill>
              </a:rPr>
              <a:t>However simulations need to be done to find the right value for the desired modes of operation </a:t>
            </a:r>
          </a:p>
          <a:p>
            <a:r>
              <a:rPr lang="en-US" sz="2200" dirty="0" smtClean="0"/>
              <a:t>That is why the value of the bias resistor was given, simulations were done using a 100k resistor which showed the best results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39260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Circuit Schematic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2936"/>
            <a:ext cx="8229600" cy="437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971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Inside An Op-Amp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Let us take a look inside of one the op-amps and learn more about it</a:t>
            </a:r>
          </a:p>
          <a:p>
            <a:r>
              <a:rPr lang="en-US" sz="2200" dirty="0" smtClean="0"/>
              <a:t>The actual op-amp ( “A” in this case) as shown has two stages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419600" cy="37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910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Look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Now that you have physically tested the op-amps inside the chip lets simulate the same type of test to see if the results match</a:t>
            </a:r>
          </a:p>
          <a:p>
            <a:r>
              <a:rPr lang="en-US" sz="2200" dirty="0" smtClean="0"/>
              <a:t>We will only do the simulations for op-amp “A”</a:t>
            </a:r>
          </a:p>
          <a:p>
            <a:r>
              <a:rPr lang="en-US" sz="2200" dirty="0" smtClean="0"/>
              <a:t>Lets put a capacitor (shown below) at the output of this op-amp using a unity follower (buffer) configuration for the op-amp </a:t>
            </a:r>
          </a:p>
          <a:p>
            <a:r>
              <a:rPr lang="en-US" sz="2200" dirty="0" smtClean="0"/>
              <a:t>The inputs are the same two we have been using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800166" cy="23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645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Small signal simulation for op-amp “A” </a:t>
            </a:r>
            <a:endParaRPr lang="en-US" sz="2200" dirty="0"/>
          </a:p>
          <a:p>
            <a:r>
              <a:rPr lang="en-US" sz="2200" dirty="0" smtClean="0"/>
              <a:t>The results are very close to the test done at the beginning of the tutorial, ignoring the rippling caused by the power supply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742266"/>
            <a:ext cx="8448675" cy="388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985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Slew 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An issue that can occur when testing is slew rate limitations </a:t>
            </a:r>
          </a:p>
          <a:p>
            <a:r>
              <a:rPr lang="en-US" sz="2200" dirty="0" smtClean="0"/>
              <a:t>Which basically is the maximum rate a load capacitance can be charged by your circuit </a:t>
            </a:r>
          </a:p>
          <a:p>
            <a:r>
              <a:rPr lang="en-US" sz="2200" dirty="0" smtClean="0"/>
              <a:t>Another way to think about it is how fast your circuit can charge </a:t>
            </a:r>
            <a:r>
              <a:rPr lang="en-US" sz="2200" dirty="0"/>
              <a:t>a</a:t>
            </a:r>
            <a:r>
              <a:rPr lang="en-US" sz="2200" dirty="0" smtClean="0"/>
              <a:t> load capacitance</a:t>
            </a:r>
          </a:p>
          <a:p>
            <a:r>
              <a:rPr lang="en-US" sz="2200" dirty="0" smtClean="0"/>
              <a:t>It works the other way as well with the capacitor being fully charged and discharging current into your circuit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8359"/>
            <a:ext cx="6443662" cy="28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273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Slew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It is very easy to see slewing when you are applying an input where your voltage instantly changes by a large magnitude </a:t>
            </a:r>
            <a:endParaRPr lang="en-US" sz="2200" dirty="0" smtClean="0"/>
          </a:p>
          <a:p>
            <a:r>
              <a:rPr lang="en-US" sz="2200" dirty="0" smtClean="0"/>
              <a:t>For </a:t>
            </a:r>
            <a:r>
              <a:rPr lang="en-US" sz="2200" dirty="0"/>
              <a:t>example look at the response of op-amp “A” to our large signal test simulation </a:t>
            </a:r>
            <a:r>
              <a:rPr lang="en-US" sz="2200" dirty="0" smtClean="0"/>
              <a:t>on </a:t>
            </a:r>
            <a:r>
              <a:rPr lang="en-US" sz="2200" dirty="0"/>
              <a:t>the next slide compared to the real output from the </a:t>
            </a:r>
            <a:r>
              <a:rPr lang="en-US" sz="2200" dirty="0" smtClean="0"/>
              <a:t>test done at the beginning of the tutorial 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Looking </a:t>
            </a:r>
            <a:r>
              <a:rPr lang="en-US" sz="2200" dirty="0">
                <a:solidFill>
                  <a:srgbClr val="000000"/>
                </a:solidFill>
              </a:rPr>
              <a:t>at all the output waveforms for the large signal </a:t>
            </a:r>
            <a:r>
              <a:rPr lang="en-US" sz="2200" dirty="0" smtClean="0">
                <a:solidFill>
                  <a:srgbClr val="000000"/>
                </a:solidFill>
              </a:rPr>
              <a:t>test, slew rate limitation played a role on why the output was different from the input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91469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Slew Rate Limitation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4573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757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Name &amp; Type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OP-AMP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Opamp_2stage_4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stage/ SLDP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Opamp_3stage_1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Miller Compensation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Opamp_2stage_1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Opamp_2stage_3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Miller With Resistor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Opamp_2stage_2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Slew Rate &amp; Bandwidth Limitation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Running the same large signal test except with a 2V peak to peak input with a 2.5V offset results in this: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73017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Slew Rate &amp; Bandwidth Limitation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Physically testing the op-amp with 2V peak to peak results in this:</a:t>
            </a:r>
            <a:endParaRPr lang="en-US" sz="2200" dirty="0"/>
          </a:p>
        </p:txBody>
      </p:sp>
      <p:pic>
        <p:nvPicPr>
          <p:cNvPr id="6146" name="Picture 2" descr="E:\TEK000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14574"/>
            <a:ext cx="8225694" cy="4010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Slew Rate Defined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Notice </a:t>
                </a:r>
                <a:r>
                  <a:rPr lang="en-US" sz="2200" dirty="0" smtClean="0"/>
                  <a:t>the falling edge where </a:t>
                </a:r>
                <a:r>
                  <a:rPr lang="en-US" sz="2200" dirty="0"/>
                  <a:t>there </a:t>
                </a:r>
                <a:r>
                  <a:rPr lang="en-US" sz="2200" dirty="0" smtClean="0"/>
                  <a:t>is a linear drop</a:t>
                </a:r>
              </a:p>
              <a:p>
                <a:r>
                  <a:rPr lang="en-US" sz="2200" dirty="0" smtClean="0"/>
                  <a:t>This pertains to </a:t>
                </a:r>
                <a:r>
                  <a:rPr lang="en-US" sz="2200" dirty="0"/>
                  <a:t>slew rate limitations </a:t>
                </a:r>
                <a:endParaRPr lang="en-US" sz="2200" dirty="0" smtClean="0"/>
              </a:p>
              <a:p>
                <a:r>
                  <a:rPr lang="en-US" sz="2200" dirty="0"/>
                  <a:t>R</a:t>
                </a:r>
                <a:r>
                  <a:rPr lang="en-US" sz="2200" dirty="0" smtClean="0"/>
                  <a:t>emember </a:t>
                </a:r>
                <a:r>
                  <a:rPr lang="en-US" sz="2200" dirty="0"/>
                  <a:t>capacitors take time to </a:t>
                </a:r>
                <a:r>
                  <a:rPr lang="en-US" sz="2200" dirty="0" smtClean="0"/>
                  <a:t>charge/discharge </a:t>
                </a:r>
                <a:r>
                  <a:rPr lang="en-US" sz="2200" dirty="0"/>
                  <a:t>and the rate of the </a:t>
                </a:r>
                <a:r>
                  <a:rPr lang="en-US" sz="2200" dirty="0" smtClean="0"/>
                  <a:t>charging/discharging depends </a:t>
                </a:r>
                <a:r>
                  <a:rPr lang="en-US" sz="2200" dirty="0"/>
                  <a:t>on the current being </a:t>
                </a:r>
                <a:r>
                  <a:rPr lang="en-US" sz="2200" dirty="0" smtClean="0"/>
                  <a:t>sourced/</a:t>
                </a:r>
                <a:r>
                  <a:rPr lang="en-US" sz="2200" dirty="0" err="1" smtClean="0"/>
                  <a:t>sinked</a:t>
                </a:r>
                <a:r>
                  <a:rPr lang="en-US" sz="2200" dirty="0" smtClean="0"/>
                  <a:t> along with </a:t>
                </a:r>
                <a:r>
                  <a:rPr lang="en-US" sz="2200" dirty="0"/>
                  <a:t>the value of the capacitance </a:t>
                </a:r>
                <a:endParaRPr lang="en-US" sz="2200" dirty="0" smtClean="0"/>
              </a:p>
              <a:p>
                <a:r>
                  <a:rPr lang="en-US" sz="2200" dirty="0" smtClean="0"/>
                  <a:t>Simply </a:t>
                </a:r>
                <a:r>
                  <a:rPr lang="en-US" sz="2200" dirty="0"/>
                  <a:t>Slew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Another effect that was pointed out in the previous plot was bandwidth limitation </a:t>
                </a:r>
                <a:endParaRPr lang="en-US" sz="2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53498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Concerning Measurement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495800"/>
          </a:xfrm>
        </p:spPr>
        <p:txBody>
          <a:bodyPr/>
          <a:lstStyle/>
          <a:p>
            <a:r>
              <a:rPr lang="en-US" sz="2200" dirty="0"/>
              <a:t>You may be wondering why </a:t>
            </a:r>
            <a:r>
              <a:rPr lang="en-US" sz="2200" dirty="0" smtClean="0"/>
              <a:t>when we simulated the buffer with a capacitive load it matched almost exactly the test result for op-amp “A”</a:t>
            </a:r>
            <a:endParaRPr lang="en-US" sz="2200" dirty="0"/>
          </a:p>
          <a:p>
            <a:r>
              <a:rPr lang="en-US" sz="2200" dirty="0" smtClean="0"/>
              <a:t>In reality when you put a scope probe to read the output you are essentially adding a load to your circuit </a:t>
            </a:r>
          </a:p>
          <a:p>
            <a:r>
              <a:rPr lang="en-US" sz="2200" dirty="0" smtClean="0"/>
              <a:t>This may cause issues when measuring because the probe can have an adverse effect on your circuit and produce a wrong result</a:t>
            </a:r>
          </a:p>
          <a:p>
            <a:r>
              <a:rPr lang="en-US" sz="2200" dirty="0" smtClean="0"/>
              <a:t> It can cause slewing and rippling on the output </a:t>
            </a:r>
          </a:p>
          <a:p>
            <a:r>
              <a:rPr lang="en-US" sz="2200" dirty="0" smtClean="0"/>
              <a:t>To your circuit the probe and the cable that goes to the oscilloscope looks like a capacitor </a:t>
            </a:r>
          </a:p>
        </p:txBody>
      </p:sp>
    </p:spTree>
    <p:extLst>
      <p:ext uri="{BB962C8B-B14F-4D97-AF65-F5344CB8AC3E}">
        <p14:creationId xmlns="" xmlns:p14="http://schemas.microsoft.com/office/powerpoint/2010/main" val="133409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Concerning Measurement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Typically the probes used in academic labs have capacitance in the tens of </a:t>
            </a:r>
            <a:r>
              <a:rPr lang="en-US" sz="2200" dirty="0" smtClean="0"/>
              <a:t>pF</a:t>
            </a:r>
          </a:p>
          <a:p>
            <a:r>
              <a:rPr lang="en-US" sz="2200" dirty="0" smtClean="0"/>
              <a:t>Probes come with tunable compensation to ensure an accurate voltage division over a wide frequency range</a:t>
            </a:r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oscilloscope </a:t>
            </a:r>
            <a:r>
              <a:rPr lang="en-US" sz="2200" dirty="0" smtClean="0"/>
              <a:t>has an input </a:t>
            </a:r>
            <a:r>
              <a:rPr lang="en-US" sz="2200" dirty="0"/>
              <a:t>impedance that can be modeled as a parallel RC </a:t>
            </a:r>
            <a:r>
              <a:rPr lang="en-US" sz="2200" dirty="0" smtClean="0"/>
              <a:t>circuit</a:t>
            </a:r>
          </a:p>
          <a:p>
            <a:r>
              <a:rPr lang="en-US" sz="2200" dirty="0" smtClean="0"/>
              <a:t>The cable, for frequencies under 100 MHz, behaves as a capacitor </a:t>
            </a:r>
          </a:p>
          <a:p>
            <a:r>
              <a:rPr lang="en-US" sz="2200" dirty="0" smtClean="0"/>
              <a:t>At higher frequencies it begins to act like a transmission line and introduce delay and distortion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15119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Concerning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following is a visual on how to model the probe (compensated), cable, and oscilloscope input impedance</a:t>
            </a:r>
          </a:p>
          <a:p>
            <a:r>
              <a:rPr lang="en-US" sz="2200" dirty="0" smtClean="0"/>
              <a:t>The values used are arbitrary (the real associated values can be found on the data sheets for the equipment itself) </a:t>
            </a:r>
          </a:p>
          <a:p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648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495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Concerning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As can be seen in the previous slide right at the probe tip there is a series impedance made from a parallel resistor and variable capacitor</a:t>
            </a:r>
          </a:p>
          <a:p>
            <a:r>
              <a:rPr lang="en-US" sz="2200" dirty="0" smtClean="0"/>
              <a:t> Adjusting the capacitor such that the series compensation impedance cancels out the capacitance introduced by the probe cable 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3810000"/>
            <a:ext cx="4314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be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3156013" cy="237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048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Concerning Measurement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Below shows the approximation of the probe when tuned correctly as noted the capacitance has been reduced </a:t>
            </a:r>
            <a:r>
              <a:rPr lang="en-US" sz="2200" dirty="0" smtClean="0"/>
              <a:t>significantly </a:t>
            </a:r>
          </a:p>
          <a:p>
            <a:r>
              <a:rPr lang="en-US" sz="2200" dirty="0" smtClean="0"/>
              <a:t>The resistance </a:t>
            </a:r>
            <a:r>
              <a:rPr lang="en-US" sz="2200" dirty="0"/>
              <a:t>has been increased resulting in the probe having less of an effect on your circuit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5" y="3541996"/>
            <a:ext cx="5774315" cy="251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321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You may have noticed that the term “speed limitation” and “stability limitation” was used a lot in explaining the shape of the output on the edges through out the testing</a:t>
            </a:r>
          </a:p>
          <a:p>
            <a:r>
              <a:rPr lang="en-US" sz="2200" dirty="0" smtClean="0"/>
              <a:t>This is due to the bandwidth of the op-amp</a:t>
            </a:r>
          </a:p>
          <a:p>
            <a:r>
              <a:rPr lang="en-US" sz="2200" dirty="0" smtClean="0"/>
              <a:t>The bandwidth is simply the range of frequencies a device can operate normally (in other words being stable) </a:t>
            </a:r>
          </a:p>
          <a:p>
            <a:r>
              <a:rPr lang="en-US" sz="2200" dirty="0" smtClean="0"/>
              <a:t>If the frequency is too high the op-amp will not operate as a linear device and could become unstable and oscillate</a:t>
            </a:r>
          </a:p>
          <a:p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For all the op-amps inside the chip, the bandwidth is technically in the MHz range according to the simulations </a:t>
            </a:r>
          </a:p>
          <a:p>
            <a:r>
              <a:rPr lang="en-US" sz="2200" dirty="0" smtClean="0"/>
              <a:t>However the useful range for the tests being conducted was in the around 1MHz with the decoupling capacitors </a:t>
            </a:r>
          </a:p>
          <a:p>
            <a:r>
              <a:rPr lang="en-US" sz="2200" dirty="0" smtClean="0"/>
              <a:t>Using 1MHz was right around the limit so that is why you would see this unusual exponential behavior on the edges</a:t>
            </a:r>
          </a:p>
          <a:p>
            <a:r>
              <a:rPr lang="en-US" sz="2200" dirty="0" smtClean="0"/>
              <a:t>Using a lower frequency for the input should remedy this </a:t>
            </a:r>
          </a:p>
          <a:p>
            <a:r>
              <a:rPr lang="en-US" sz="2200" dirty="0" smtClean="0"/>
              <a:t>For the inverting op-amp test a 60 kHz was used because the op-amp was not working properly at higher frequencies </a:t>
            </a:r>
          </a:p>
          <a:p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Circuit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Notice how there is a port on all op-amps labeled </a:t>
            </a:r>
            <a:r>
              <a:rPr lang="en-US" sz="2200" dirty="0" err="1" smtClean="0"/>
              <a:t>Vbias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It </a:t>
            </a:r>
            <a:r>
              <a:rPr lang="en-US" sz="2200" dirty="0"/>
              <a:t>needs an external resistor </a:t>
            </a:r>
            <a:r>
              <a:rPr lang="en-US" sz="2200" dirty="0" smtClean="0"/>
              <a:t>for ensuring proper operation of the IC</a:t>
            </a:r>
          </a:p>
          <a:p>
            <a:r>
              <a:rPr lang="en-US" sz="2200" dirty="0" smtClean="0"/>
              <a:t>For now we will use a 100k Ohm resistor </a:t>
            </a:r>
          </a:p>
          <a:p>
            <a:r>
              <a:rPr lang="en-US" sz="2200" dirty="0" smtClean="0"/>
              <a:t>Also for better performance a 1nF capacitor will be used from VDD to </a:t>
            </a:r>
            <a:r>
              <a:rPr lang="en-US" sz="2200" dirty="0" err="1" smtClean="0"/>
              <a:t>Vbias</a:t>
            </a:r>
            <a:r>
              <a:rPr lang="en-US" sz="2200" dirty="0" smtClean="0"/>
              <a:t> and another from VDD to GND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hese op-amps were made using the C5 process (from ON semiconductor)</a:t>
            </a:r>
          </a:p>
          <a:p>
            <a:r>
              <a:rPr lang="en-US" sz="2200" dirty="0" smtClean="0"/>
              <a:t>The C5 parameters can be found on the </a:t>
            </a:r>
            <a:r>
              <a:rPr lang="en-US" sz="2200" dirty="0" err="1" smtClean="0"/>
              <a:t>CMOSedu</a:t>
            </a:r>
            <a:r>
              <a:rPr lang="en-US" sz="2200" dirty="0" smtClean="0"/>
              <a:t> website (also in text format for use in spice modeling) </a:t>
            </a:r>
          </a:p>
          <a:p>
            <a:r>
              <a:rPr lang="en-US" sz="2200" dirty="0" smtClean="0"/>
              <a:t>More detail about the bias circuit will be given at the end of the tutorial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330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Looking at the edges on any of the outputs we saw, notice how the response looks like an exponential on the edges (RC behavior)</a:t>
            </a:r>
          </a:p>
          <a:p>
            <a:r>
              <a:rPr lang="en-US" sz="2200" dirty="0" smtClean="0"/>
              <a:t>Slew rate is characterized by linear jumps/drops</a:t>
            </a:r>
          </a:p>
          <a:p>
            <a:r>
              <a:rPr lang="en-US" sz="2200" dirty="0" smtClean="0"/>
              <a:t>In this case both effects are playing a role</a:t>
            </a:r>
          </a:p>
          <a:p>
            <a:r>
              <a:rPr lang="en-US" sz="2200" dirty="0" smtClean="0"/>
              <a:t>The delay that was seen on some plots is also attributed to the bandwidth issue</a:t>
            </a:r>
            <a:endParaRPr lang="en-US" sz="2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68" y="3886200"/>
            <a:ext cx="747350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667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Shifts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007D"/>
              </a:buClr>
            </a:pPr>
            <a:r>
              <a:rPr lang="en-US" sz="2200" dirty="0">
                <a:solidFill>
                  <a:srgbClr val="000000"/>
                </a:solidFill>
              </a:rPr>
              <a:t>Process shifts </a:t>
            </a:r>
            <a:r>
              <a:rPr lang="en-US" sz="2200" dirty="0" smtClean="0">
                <a:solidFill>
                  <a:srgbClr val="000000"/>
                </a:solidFill>
              </a:rPr>
              <a:t>are another thing to keep in mind, so what is it?</a:t>
            </a:r>
            <a:endParaRPr lang="en-US" sz="2200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Lets say out </a:t>
            </a:r>
            <a:r>
              <a:rPr lang="en-US" sz="2200" dirty="0">
                <a:solidFill>
                  <a:srgbClr val="000000"/>
                </a:solidFill>
              </a:rPr>
              <a:t>of 100 chips coming from a </a:t>
            </a:r>
            <a:r>
              <a:rPr lang="en-US" sz="2200" dirty="0" smtClean="0">
                <a:solidFill>
                  <a:srgbClr val="000000"/>
                </a:solidFill>
              </a:rPr>
              <a:t>factory, </a:t>
            </a:r>
            <a:r>
              <a:rPr lang="en-US" sz="2200" dirty="0">
                <a:solidFill>
                  <a:srgbClr val="000000"/>
                </a:solidFill>
              </a:rPr>
              <a:t>5 can have </a:t>
            </a:r>
            <a:r>
              <a:rPr lang="en-US" sz="2200" dirty="0" smtClean="0">
                <a:solidFill>
                  <a:srgbClr val="000000"/>
                </a:solidFill>
              </a:rPr>
              <a:t>defects and completely not work </a:t>
            </a:r>
            <a:endParaRPr lang="en-US" sz="2200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The remaining 95 can have slight variation in performance because when they were made there is a slight physical difference from chip to chip</a:t>
            </a: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This may cause an offset or change the bandwidth (slightly)</a:t>
            </a: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It is something that users and manufactures must deal with, chips can not be made ideally the same</a:t>
            </a: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However there is some range of precision that is upheld when fabricating the chip (depends on the manufacturer) </a:t>
            </a:r>
          </a:p>
          <a:p>
            <a:pPr lvl="0">
              <a:buClr>
                <a:srgbClr val="00007D"/>
              </a:buClr>
            </a:pPr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23205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 Inside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So far we have only loaded the op-amp (op-amp “A”) with a capacitor to show slewing</a:t>
            </a:r>
          </a:p>
          <a:p>
            <a:r>
              <a:rPr lang="en-US" sz="2200" dirty="0" smtClean="0"/>
              <a:t>Next we will see a limitation these op-amps have that are inherit to their design which was not discussed during testing</a:t>
            </a:r>
          </a:p>
          <a:p>
            <a:r>
              <a:rPr lang="en-US" sz="2200" dirty="0" smtClean="0"/>
              <a:t>The reader should verify the result by testing an op-amp</a:t>
            </a:r>
          </a:p>
          <a:p>
            <a:r>
              <a:rPr lang="en-US" sz="2200" dirty="0" smtClean="0"/>
              <a:t>Now how about putting a small load resistor (1k</a:t>
            </a:r>
            <a:r>
              <a:rPr lang="el-GR" sz="2200" dirty="0" smtClean="0"/>
              <a:t>Ω</a:t>
            </a:r>
            <a:r>
              <a:rPr lang="en-US" sz="2200" dirty="0" smtClean="0"/>
              <a:t>) at the output of the op-amp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0160"/>
            <a:ext cx="5518741" cy="297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911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 Inside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Applying a voltage pulse results in the following</a:t>
            </a:r>
          </a:p>
          <a:p>
            <a:r>
              <a:rPr lang="en-US" sz="2200" dirty="0" smtClean="0"/>
              <a:t>As can be seen the output is significantly less in magnitude than the input</a:t>
            </a:r>
          </a:p>
          <a:p>
            <a:r>
              <a:rPr lang="en-US" sz="2200" dirty="0" smtClean="0"/>
              <a:t>The op-amp can’t drive a resistive load (see comments next slide)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5283106" cy="35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097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 Inside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Why </a:t>
            </a:r>
            <a:r>
              <a:rPr lang="en-US" sz="2200" dirty="0"/>
              <a:t>would the output do that? </a:t>
            </a:r>
          </a:p>
          <a:p>
            <a:pPr lvl="1"/>
            <a:r>
              <a:rPr lang="en-US" sz="1800" dirty="0"/>
              <a:t>Simply </a:t>
            </a:r>
            <a:r>
              <a:rPr lang="en-US" sz="1800" dirty="0" smtClean="0"/>
              <a:t>because </a:t>
            </a:r>
            <a:r>
              <a:rPr lang="en-US" sz="1800" dirty="0"/>
              <a:t>the op-amp we are using has no output buffer </a:t>
            </a:r>
            <a:endParaRPr lang="en-US" sz="1800" dirty="0" smtClean="0"/>
          </a:p>
          <a:p>
            <a:r>
              <a:rPr lang="en-US" sz="2200" dirty="0" smtClean="0"/>
              <a:t>With no output buffer present the output impedance of the final stage in the op-amp is around a few M</a:t>
            </a:r>
            <a:r>
              <a:rPr lang="el-GR" sz="2200" dirty="0" smtClean="0"/>
              <a:t>Ω</a:t>
            </a:r>
            <a:r>
              <a:rPr lang="en-US" sz="2200" dirty="0" smtClean="0"/>
              <a:t> so any small value resistor will kill the signal gain </a:t>
            </a:r>
          </a:p>
          <a:p>
            <a:pPr lvl="0">
              <a:buClr>
                <a:srgbClr val="00007D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Generally </a:t>
            </a:r>
            <a:r>
              <a:rPr lang="en-US" sz="2200" dirty="0">
                <a:solidFill>
                  <a:srgbClr val="000000"/>
                </a:solidFill>
              </a:rPr>
              <a:t>these types of op-amps are meant to only drive very small capacitive loads and large resistors </a:t>
            </a:r>
          </a:p>
          <a:p>
            <a:pPr lvl="0">
              <a:buClr>
                <a:srgbClr val="00007D"/>
              </a:buClr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0413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No Output Buffer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Think of a huge resistance in parallel with a small one if the current coming out of the device is fixed the output voltage is </a:t>
            </a:r>
            <a:r>
              <a:rPr lang="en-US" sz="2200" dirty="0" smtClean="0"/>
              <a:t>small</a:t>
            </a:r>
          </a:p>
          <a:p>
            <a:r>
              <a:rPr lang="en-US" sz="2200" dirty="0" smtClean="0"/>
              <a:t>Buffers are there as sort of impedance transformers where they shield the circuit from the load so to speak</a:t>
            </a:r>
          </a:p>
          <a:p>
            <a:r>
              <a:rPr lang="en-US" sz="2200" dirty="0" smtClean="0"/>
              <a:t>The discussion about buffers is not necessary for this tutorial but it is recommended the reader look up information on their own time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850756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12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Chip Pin 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This is the pin out of the IC you have</a:t>
            </a:r>
          </a:p>
          <a:p>
            <a:r>
              <a:rPr lang="en-US" sz="2200" dirty="0" smtClean="0"/>
              <a:t>In this chip all the VDD terminals are tied together and all the GND terminals are tied together</a:t>
            </a:r>
          </a:p>
          <a:p>
            <a:r>
              <a:rPr lang="en-US" sz="2200" dirty="0" smtClean="0"/>
              <a:t>So you just need to use one VDD terminal and one GND terminal to power the IC</a:t>
            </a:r>
          </a:p>
          <a:p>
            <a:r>
              <a:rPr lang="en-US" sz="2200" dirty="0" smtClean="0"/>
              <a:t>Connect pin 34 (VDD) to 5V (positive terminal) and pin 35 to the negative terminal (GND) on your power supply  </a:t>
            </a:r>
            <a:endParaRPr lang="en-US" sz="2200" dirty="0"/>
          </a:p>
        </p:txBody>
      </p:sp>
      <p:pic>
        <p:nvPicPr>
          <p:cNvPr id="8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99235"/>
            <a:ext cx="3352800" cy="5278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541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 Op-Amp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/>
              <a:t>The first op-amp we will be using is op-amp “A”</a:t>
            </a:r>
          </a:p>
          <a:p>
            <a:r>
              <a:rPr lang="en-US" sz="2200" dirty="0" smtClean="0"/>
              <a:t>Remember to orientate the chip on your breadboard with the groove facing up, as if you are looking </a:t>
            </a:r>
            <a:r>
              <a:rPr lang="en-US" sz="2200" dirty="0"/>
              <a:t>at the board in front of you </a:t>
            </a:r>
            <a:endParaRPr lang="en-US" sz="2200" dirty="0" smtClean="0"/>
          </a:p>
          <a:p>
            <a:r>
              <a:rPr lang="en-US" sz="2200" dirty="0" smtClean="0"/>
              <a:t>Also if you look closely there is a small square painted on the chip, the pin next to it is pin 1</a:t>
            </a:r>
            <a:endParaRPr lang="en-US" sz="2200" dirty="0"/>
          </a:p>
        </p:txBody>
      </p:sp>
      <p:pic>
        <p:nvPicPr>
          <p:cNvPr id="5" name="Picture 2" descr="C:\Users\Christian\Desktop\Electric\Pics\Analog_testchi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352800" cy="5278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533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 Modeling With LTspice</Template>
  <TotalTime>11047</TotalTime>
  <Words>3773</Words>
  <Application>Microsoft Office PowerPoint</Application>
  <PresentationFormat>On-screen Show (4:3)</PresentationFormat>
  <Paragraphs>316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Pixel</vt:lpstr>
      <vt:lpstr>Analog IC Test-Chip See the “An_Analog_testchip” cell in MOSIS_SUBM_PADS_C5.zip located at http://cmosedu.com/cmos1/electric/electric.htm</vt:lpstr>
      <vt:lpstr>Testing An Op-Amp</vt:lpstr>
      <vt:lpstr>Outline</vt:lpstr>
      <vt:lpstr>Outline</vt:lpstr>
      <vt:lpstr>Analog IC Test Chip</vt:lpstr>
      <vt:lpstr>Op-Amp Name &amp; Type</vt:lpstr>
      <vt:lpstr>Bias Circuit</vt:lpstr>
      <vt:lpstr>Test Chip Pin Out</vt:lpstr>
      <vt:lpstr>Testing An Op-Amp</vt:lpstr>
      <vt:lpstr>Testing Op-Amp “A”: Split-Length Diff-Pair (SLDP) Compensation</vt:lpstr>
      <vt:lpstr>Op-Amp “A” Small-Signal Response</vt:lpstr>
      <vt:lpstr>Op-Amp “A” Small-Signal Response</vt:lpstr>
      <vt:lpstr>Op-Amp “A” Small-Signal Response</vt:lpstr>
      <vt:lpstr>Op-Amp “A” Large-Signal Response</vt:lpstr>
      <vt:lpstr>Op-Amp “A” Large-Signal Response</vt:lpstr>
      <vt:lpstr>Op-Amp “B”: 3-stage SLDP Compensation</vt:lpstr>
      <vt:lpstr>Op-Amp “B” Small-Signal Response</vt:lpstr>
      <vt:lpstr>Op-Amp “B” Small-Signal Response</vt:lpstr>
      <vt:lpstr>Op-Amp “B” Large-Signal Response</vt:lpstr>
      <vt:lpstr>Op-Amp “B” Large-Signal Response</vt:lpstr>
      <vt:lpstr>Op-Amp “C”: Miller Compensation</vt:lpstr>
      <vt:lpstr>Op-Amp “C” Small-Signal Response</vt:lpstr>
      <vt:lpstr>Op-Amp “C” Small-Signal Response</vt:lpstr>
      <vt:lpstr>Op-Amp “C” Large-Signal Response</vt:lpstr>
      <vt:lpstr>Op-Amp “C” Large-Signal Response</vt:lpstr>
      <vt:lpstr>Op-Amp “D”: Split-Length Current Mirror Load (SLCL) Compensation</vt:lpstr>
      <vt:lpstr>Op-Amp “D” Small-Signal Response</vt:lpstr>
      <vt:lpstr>Op-Amp “D” Small-Signal Response</vt:lpstr>
      <vt:lpstr>Op-Amp “D” Large-Signal Response</vt:lpstr>
      <vt:lpstr>Op-Amp “D” Large-Signal Response</vt:lpstr>
      <vt:lpstr>The Decoupling Capacitor</vt:lpstr>
      <vt:lpstr>The Decoupling Capacitor</vt:lpstr>
      <vt:lpstr>Op-Amp “E”: Compensated with Miller and Resistor</vt:lpstr>
      <vt:lpstr>Op-Amp “E” Small-Signal Response</vt:lpstr>
      <vt:lpstr>Op-Amp “E” Small-Signal Response</vt:lpstr>
      <vt:lpstr>Op-Amp “E” Large-Signal Response</vt:lpstr>
      <vt:lpstr>Op-Amp “E” Large-Signal Response</vt:lpstr>
      <vt:lpstr>Inverting Configuration </vt:lpstr>
      <vt:lpstr>Setting The Common Mode Voltage</vt:lpstr>
      <vt:lpstr>Inverting Op-Amp Results</vt:lpstr>
      <vt:lpstr>Pad Types</vt:lpstr>
      <vt:lpstr>Analog Pad</vt:lpstr>
      <vt:lpstr>Pad Layout</vt:lpstr>
      <vt:lpstr>Example Layout </vt:lpstr>
      <vt:lpstr>ESD Protection</vt:lpstr>
      <vt:lpstr>Layout Of ESD Diodes</vt:lpstr>
      <vt:lpstr>The IC</vt:lpstr>
      <vt:lpstr>Bonding Diagram</vt:lpstr>
      <vt:lpstr>Die On DIP</vt:lpstr>
      <vt:lpstr>The Insides</vt:lpstr>
      <vt:lpstr>The Biasing Circuit</vt:lpstr>
      <vt:lpstr>The Biasing Circuit</vt:lpstr>
      <vt:lpstr>Bias Circuit Schematic </vt:lpstr>
      <vt:lpstr>A Look Inside An Op-Amp</vt:lpstr>
      <vt:lpstr>The First Look</vt:lpstr>
      <vt:lpstr>Buffer Performance</vt:lpstr>
      <vt:lpstr>The Slew Rate</vt:lpstr>
      <vt:lpstr>The Slew Rate</vt:lpstr>
      <vt:lpstr>Slew Rate Limitation </vt:lpstr>
      <vt:lpstr>Slew Rate &amp; Bandwidth Limitation</vt:lpstr>
      <vt:lpstr>Slew Rate &amp; Bandwidth Limitation</vt:lpstr>
      <vt:lpstr>Slew Rate Defined</vt:lpstr>
      <vt:lpstr>Concerning Measurement </vt:lpstr>
      <vt:lpstr>Concerning Measurement </vt:lpstr>
      <vt:lpstr>Concerning Measurement</vt:lpstr>
      <vt:lpstr>Concerning Measurement</vt:lpstr>
      <vt:lpstr>Concerning Measurement </vt:lpstr>
      <vt:lpstr>Bandwidth </vt:lpstr>
      <vt:lpstr>Bandwidth</vt:lpstr>
      <vt:lpstr>Bandwidth </vt:lpstr>
      <vt:lpstr>Process Shifts </vt:lpstr>
      <vt:lpstr>Another Look Inside</vt:lpstr>
      <vt:lpstr>Another Look Inside</vt:lpstr>
      <vt:lpstr>Another Look Inside</vt:lpstr>
      <vt:lpstr>Having No Output Buffer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</dc:creator>
  <cp:lastModifiedBy>jbaker</cp:lastModifiedBy>
  <cp:revision>472</cp:revision>
  <dcterms:created xsi:type="dcterms:W3CDTF">2013-07-29T22:00:57Z</dcterms:created>
  <dcterms:modified xsi:type="dcterms:W3CDTF">2014-01-02T03:19:24Z</dcterms:modified>
</cp:coreProperties>
</file>