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2" r:id="rId6"/>
    <p:sldId id="259" r:id="rId7"/>
    <p:sldId id="276" r:id="rId8"/>
    <p:sldId id="274" r:id="rId9"/>
    <p:sldId id="275" r:id="rId10"/>
    <p:sldId id="260" r:id="rId11"/>
    <p:sldId id="261" r:id="rId12"/>
    <p:sldId id="26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43" autoAdjust="0"/>
  </p:normalViewPr>
  <p:slideViewPr>
    <p:cSldViewPr snapToGrid="0" snapToObjects="1">
      <p:cViewPr>
        <p:scale>
          <a:sx n="150" d="100"/>
          <a:sy n="150" d="100"/>
        </p:scale>
        <p:origin x="-125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Laboratory: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/>
              <a:t>PWM Frequency Regulated AC/DC Rotary Convertor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Machine Construction, Interface/Integration, Controls, Filter and Design</a:t>
            </a:r>
            <a:endParaRPr lang="en-US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By: </a:t>
            </a:r>
            <a:r>
              <a:rPr lang="en-US" dirty="0" smtClean="0"/>
              <a:t>Octavio Gonzalez, Tone </a:t>
            </a:r>
            <a:r>
              <a:rPr lang="en-US" dirty="0" err="1" smtClean="0"/>
              <a:t>Pondaharn</a:t>
            </a:r>
            <a:r>
              <a:rPr lang="en-US" dirty="0" smtClean="0"/>
              <a:t>, Dane Gentry, and Clinton Bess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Weak Flux Linkage and High Magnetic Reluctance Path.</a:t>
            </a:r>
            <a:endParaRPr lang="en-US" dirty="0"/>
          </a:p>
          <a:p>
            <a:r>
              <a:rPr lang="en-US" dirty="0" smtClean="0"/>
              <a:t>Analog-In Read and Time Varying Signal Sampling/Averaging.</a:t>
            </a:r>
            <a:endParaRPr lang="en-US" dirty="0"/>
          </a:p>
          <a:p>
            <a:r>
              <a:rPr lang="en-US" dirty="0" smtClean="0"/>
              <a:t>DC Motor Failure.</a:t>
            </a:r>
          </a:p>
          <a:p>
            <a:r>
              <a:rPr lang="en-US" dirty="0" smtClean="0"/>
              <a:t>Harmonics (3</a:t>
            </a:r>
            <a:r>
              <a:rPr lang="en-US" baseline="30000" dirty="0" smtClean="0"/>
              <a:t>rd</a:t>
            </a:r>
            <a:r>
              <a:rPr lang="en-US" dirty="0" smtClean="0"/>
              <a:t>)! Distorted MMF.</a:t>
            </a:r>
            <a:endParaRPr lang="en-US" dirty="0"/>
          </a:p>
          <a:p>
            <a:r>
              <a:rPr lang="en-US" dirty="0" smtClean="0"/>
              <a:t>PWM Code and Speed Regulation Over Full Voltage Range.</a:t>
            </a:r>
          </a:p>
          <a:p>
            <a:r>
              <a:rPr lang="en-US" dirty="0" smtClean="0"/>
              <a:t>Timing and Generator Prime Mover Response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Voltage Regulation. Full-Load Vs. No Load.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62198" y="1820368"/>
            <a:ext cx="3962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F0C0C"/>
                </a:solidFill>
                <a:latin typeface="Helvetica Neue"/>
                <a:cs typeface="Helvetica Neue"/>
              </a:rPr>
              <a:t>Theoretical Implementation of Automatic Voltage Regulator</a:t>
            </a:r>
            <a:endParaRPr lang="en-US" sz="1200" dirty="0" smtClean="0">
              <a:solidFill>
                <a:srgbClr val="AF0C0C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137" y="1555686"/>
            <a:ext cx="396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Altium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PCB Implementation</a:t>
            </a:r>
            <a:endParaRPr lang="en-US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7096" y="6325396"/>
            <a:ext cx="396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Altium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Helvetica Neue"/>
              </a:rPr>
              <a:t>: Schematic</a:t>
            </a:r>
            <a:endParaRPr lang="en-US" sz="1400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0" y="1916713"/>
            <a:ext cx="3841318" cy="467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98032" y="2268243"/>
            <a:ext cx="3560216" cy="45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Electromagnetic Induction Principles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Analog Steady State Measurements, RMS, and Sampling.</a:t>
            </a:r>
          </a:p>
          <a:p>
            <a:r>
              <a:rPr lang="en-US" dirty="0" smtClean="0"/>
              <a:t>Electronics, Filter, Bridge and Amplifier </a:t>
            </a:r>
            <a:r>
              <a:rPr lang="en-US" dirty="0" smtClean="0"/>
              <a:t>design.</a:t>
            </a:r>
          </a:p>
          <a:p>
            <a:r>
              <a:rPr lang="en-US" dirty="0" smtClean="0"/>
              <a:t>Microcontroller Interfacing and Interconnection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Programming/CS Requirements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Soldering and Hands-on Problem Solving.</a:t>
            </a:r>
            <a:endParaRPr lang="en-US" dirty="0" smtClean="0"/>
          </a:p>
          <a:p>
            <a:r>
              <a:rPr lang="en-US" dirty="0" smtClean="0"/>
              <a:t>Cross-Discipline Teamwork with EE221 Emphasis.</a:t>
            </a:r>
            <a:endParaRPr lang="en-US" dirty="0"/>
          </a:p>
          <a:p>
            <a:r>
              <a:rPr lang="en-US" dirty="0" smtClean="0"/>
              <a:t>Q/A?</a:t>
            </a:r>
          </a:p>
        </p:txBody>
      </p:sp>
    </p:spTree>
    <p:extLst>
      <p:ext uri="{BB962C8B-B14F-4D97-AF65-F5344CB8AC3E}">
        <p14:creationId xmlns:p14="http://schemas.microsoft.com/office/powerpoint/2010/main" val="36425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9" name="Picture 8" descr="IMG_53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3" y="1523999"/>
            <a:ext cx="6276624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57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This project consists of the design of a simplified DC to AC Converter.</a:t>
            </a:r>
          </a:p>
          <a:p>
            <a:pPr marL="0" indent="0">
              <a:buNone/>
            </a:pPr>
            <a:r>
              <a:rPr lang="en-US" sz="2000" dirty="0" smtClean="0"/>
              <a:t>Prime </a:t>
            </a:r>
            <a:r>
              <a:rPr lang="en-US" sz="2000" dirty="0"/>
              <a:t>mover </a:t>
            </a:r>
            <a:r>
              <a:rPr lang="en-US" sz="2000" dirty="0" smtClean="0"/>
              <a:t>driven by </a:t>
            </a:r>
            <a:r>
              <a:rPr lang="en-US" sz="2000" dirty="0"/>
              <a:t>microcontroller </a:t>
            </a:r>
            <a:r>
              <a:rPr lang="en-US" sz="2000" dirty="0" smtClean="0"/>
              <a:t>amplifier section.</a:t>
            </a:r>
          </a:p>
          <a:p>
            <a:pPr marL="0" indent="0">
              <a:buNone/>
            </a:pPr>
            <a:r>
              <a:rPr lang="en-US" sz="2000" dirty="0" smtClean="0"/>
              <a:t>Correct </a:t>
            </a:r>
            <a:r>
              <a:rPr lang="en-US" sz="2000" dirty="0"/>
              <a:t>PWM (Pulse Width Modulation) control </a:t>
            </a:r>
            <a:r>
              <a:rPr lang="en-US" sz="2000" dirty="0" smtClean="0"/>
              <a:t>scheme. </a:t>
            </a:r>
          </a:p>
          <a:p>
            <a:pPr marL="0" indent="0">
              <a:buNone/>
            </a:pPr>
            <a:r>
              <a:rPr lang="en-US" sz="2000" dirty="0" smtClean="0"/>
              <a:t>AC </a:t>
            </a:r>
            <a:r>
              <a:rPr lang="en-US" sz="2000" dirty="0"/>
              <a:t>generator section is comprised of a two pole single phase winding with 56 turns per coil and 6 coil groups wound at #24AWG.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Control </a:t>
            </a:r>
            <a:r>
              <a:rPr lang="en-US" sz="2000" dirty="0"/>
              <a:t>of the rotary field is accomplished by sampling the generator RMS terminal voltage and adjusting the DC duty cycle to maintain frequency as it relates to output voltage.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prime mover is rated at 8.2</a:t>
            </a:r>
            <a:r>
              <a:rPr lang="en-US" sz="2000" baseline="30000" dirty="0"/>
              <a:t>VDC</a:t>
            </a:r>
            <a:r>
              <a:rPr lang="en-US" sz="2000" dirty="0"/>
              <a:t> at 0.25</a:t>
            </a:r>
            <a:r>
              <a:rPr lang="en-US" sz="2000" baseline="30000" dirty="0"/>
              <a:t>ADC  </a:t>
            </a:r>
            <a:r>
              <a:rPr lang="en-US" sz="2000" dirty="0"/>
              <a:t>and the generator is rated at </a:t>
            </a:r>
            <a:r>
              <a:rPr lang="en-US" sz="2000" dirty="0" smtClean="0"/>
              <a:t>200</a:t>
            </a:r>
            <a:r>
              <a:rPr lang="en-US" sz="2000" baseline="30000" dirty="0" smtClean="0"/>
              <a:t>mV </a:t>
            </a:r>
            <a:r>
              <a:rPr lang="en-US" sz="2000" dirty="0"/>
              <a:t>RMS.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2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573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74" y="1371600"/>
            <a:ext cx="7614860" cy="51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5798"/>
            <a:ext cx="3653925" cy="4056062"/>
          </a:xfrm>
        </p:spPr>
        <p:txBody>
          <a:bodyPr numCol="1">
            <a:noAutofit/>
          </a:bodyPr>
          <a:lstStyle/>
          <a:p>
            <a:r>
              <a:rPr lang="en-US" sz="1200" dirty="0" smtClean="0"/>
              <a:t>Dane Gentry- </a:t>
            </a:r>
            <a:r>
              <a:rPr lang="en-US" sz="1200" dirty="0"/>
              <a:t>Electronic solid state design and controls engineer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pPr lvl="1"/>
            <a:r>
              <a:rPr lang="en-US" sz="1200" dirty="0" smtClean="0"/>
              <a:t>Led </a:t>
            </a:r>
            <a:r>
              <a:rPr lang="en-US" sz="1200" dirty="0" smtClean="0"/>
              <a:t>Electronics Design</a:t>
            </a:r>
            <a:endParaRPr lang="en-US" sz="1200" dirty="0" smtClean="0"/>
          </a:p>
          <a:p>
            <a:pPr lvl="2"/>
            <a:r>
              <a:rPr lang="en-US" sz="1200" dirty="0" smtClean="0"/>
              <a:t>Semi-Conductor Application</a:t>
            </a:r>
            <a:endParaRPr lang="en-US" sz="1200" dirty="0" smtClean="0"/>
          </a:p>
          <a:p>
            <a:pPr lvl="2"/>
            <a:r>
              <a:rPr lang="en-US" sz="1200" dirty="0" smtClean="0"/>
              <a:t>Motor Protection and Isolation</a:t>
            </a:r>
          </a:p>
          <a:p>
            <a:pPr lvl="2"/>
            <a:r>
              <a:rPr lang="en-US" sz="1200" dirty="0" smtClean="0"/>
              <a:t>PWM Amplifier Circuit</a:t>
            </a:r>
            <a:endParaRPr lang="en-US" sz="1200" dirty="0" smtClean="0"/>
          </a:p>
          <a:p>
            <a:pPr lvl="1"/>
            <a:r>
              <a:rPr lang="en-US" sz="1200" dirty="0" smtClean="0"/>
              <a:t>Supported Design Revisions and Design Verification </a:t>
            </a:r>
          </a:p>
          <a:p>
            <a:pPr lvl="2"/>
            <a:r>
              <a:rPr lang="en-US" sz="1200" dirty="0" smtClean="0"/>
              <a:t>Wheatstone Bridge Rectifier (Output)</a:t>
            </a:r>
            <a:endParaRPr lang="en-US" sz="1200" dirty="0" smtClean="0"/>
          </a:p>
          <a:p>
            <a:pPr lvl="2"/>
            <a:r>
              <a:rPr lang="en-US" sz="1200" dirty="0" smtClean="0"/>
              <a:t>Integration </a:t>
            </a:r>
            <a:r>
              <a:rPr lang="en-US" sz="1200" dirty="0"/>
              <a:t>Modifications </a:t>
            </a:r>
            <a:r>
              <a:rPr lang="en-US" sz="1200" dirty="0" smtClean="0"/>
              <a:t>        (</a:t>
            </a:r>
            <a:r>
              <a:rPr lang="en-US" sz="1200" dirty="0"/>
              <a:t>Toggle </a:t>
            </a:r>
            <a:r>
              <a:rPr lang="en-US" sz="1200" dirty="0" smtClean="0"/>
              <a:t>Switch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pPr lvl="2"/>
            <a:r>
              <a:rPr lang="en-US" sz="1200" dirty="0" smtClean="0"/>
              <a:t>Waveform </a:t>
            </a:r>
            <a:r>
              <a:rPr lang="en-US" sz="1200" dirty="0" smtClean="0"/>
              <a:t>Ripple/</a:t>
            </a:r>
            <a:r>
              <a:rPr lang="en-US" sz="1200" dirty="0" smtClean="0"/>
              <a:t>Smoothing Section</a:t>
            </a:r>
            <a:endParaRPr lang="en-US" sz="1200" dirty="0" smtClean="0"/>
          </a:p>
          <a:p>
            <a:pPr lvl="2"/>
            <a:r>
              <a:rPr lang="en-US" sz="1200" dirty="0" smtClean="0"/>
              <a:t>Testing/Troubleshooting</a:t>
            </a:r>
            <a:endParaRPr lang="en-US" sz="1200" dirty="0" smtClean="0"/>
          </a:p>
          <a:p>
            <a:pPr lvl="1"/>
            <a:r>
              <a:rPr lang="en-US" sz="1200" dirty="0" smtClean="0"/>
              <a:t>Illustrated Graphics </a:t>
            </a:r>
          </a:p>
          <a:p>
            <a:pPr lvl="2"/>
            <a:r>
              <a:rPr lang="en-US" sz="1200" dirty="0" err="1" smtClean="0"/>
              <a:t>Altium</a:t>
            </a:r>
            <a:r>
              <a:rPr lang="en-US" sz="1200" dirty="0" smtClean="0"/>
              <a:t> Schematic and Footprint</a:t>
            </a:r>
            <a:endParaRPr lang="en-US" sz="1200" dirty="0" smtClean="0"/>
          </a:p>
          <a:p>
            <a:pPr lvl="2"/>
            <a:r>
              <a:rPr lang="en-US" sz="1200" dirty="0" smtClean="0"/>
              <a:t>CWD - Connection Wiring Diagram</a:t>
            </a:r>
            <a:endParaRPr lang="en-US" sz="1200" dirty="0" smtClean="0"/>
          </a:p>
          <a:p>
            <a:pPr lvl="2"/>
            <a:r>
              <a:rPr lang="en-US" sz="1200" dirty="0" smtClean="0"/>
              <a:t>Textbook </a:t>
            </a:r>
            <a:r>
              <a:rPr lang="en-US" sz="1200" dirty="0" smtClean="0"/>
              <a:t>References</a:t>
            </a:r>
            <a:endParaRPr lang="en-US" sz="1200" dirty="0" smtClean="0"/>
          </a:p>
          <a:p>
            <a:pPr marL="914400" lvl="2" indent="0">
              <a:buNone/>
            </a:pPr>
            <a:endParaRPr lang="en-US" sz="1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8325" y="1565327"/>
            <a:ext cx="3659219" cy="405606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25000" lnSpcReduction="2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Clinton Bess- </a:t>
            </a:r>
            <a:r>
              <a:rPr lang="en-US" sz="4800" dirty="0" smtClean="0"/>
              <a:t>Microcontroller programing and feedback controls engineer.</a:t>
            </a:r>
            <a:endParaRPr lang="en-US" sz="4800" dirty="0" smtClean="0"/>
          </a:p>
          <a:p>
            <a:pPr lvl="1"/>
            <a:r>
              <a:rPr lang="en-US" sz="4800" dirty="0" smtClean="0"/>
              <a:t>Led </a:t>
            </a:r>
            <a:r>
              <a:rPr lang="en-US" sz="4800" dirty="0" smtClean="0"/>
              <a:t>Feedback Controls </a:t>
            </a:r>
            <a:r>
              <a:rPr lang="en-US" sz="4800" dirty="0" smtClean="0"/>
              <a:t>Design</a:t>
            </a:r>
          </a:p>
          <a:p>
            <a:pPr lvl="2"/>
            <a:r>
              <a:rPr lang="en-US" sz="4800" dirty="0" smtClean="0"/>
              <a:t>PWM Control</a:t>
            </a:r>
          </a:p>
          <a:p>
            <a:pPr lvl="2"/>
            <a:r>
              <a:rPr lang="en-US" sz="4800" dirty="0" smtClean="0"/>
              <a:t>C Code Implementation</a:t>
            </a:r>
          </a:p>
          <a:p>
            <a:pPr lvl="2"/>
            <a:r>
              <a:rPr lang="en-US" sz="4800" dirty="0" smtClean="0"/>
              <a:t>Conditional Checks</a:t>
            </a:r>
          </a:p>
          <a:p>
            <a:pPr lvl="2"/>
            <a:r>
              <a:rPr lang="en-US" sz="4800" dirty="0" smtClean="0"/>
              <a:t>Set-point Definition</a:t>
            </a:r>
            <a:endParaRPr lang="en-US" sz="4800" dirty="0" smtClean="0"/>
          </a:p>
          <a:p>
            <a:pPr lvl="1"/>
            <a:r>
              <a:rPr lang="en-US" sz="4800" dirty="0" smtClean="0"/>
              <a:t>Supported Preliminary Design Phases</a:t>
            </a:r>
          </a:p>
          <a:p>
            <a:pPr lvl="2"/>
            <a:r>
              <a:rPr lang="en-US" sz="4800" dirty="0" smtClean="0"/>
              <a:t>Algorithms </a:t>
            </a:r>
          </a:p>
          <a:p>
            <a:pPr lvl="2"/>
            <a:r>
              <a:rPr lang="en-US" sz="4800" dirty="0" smtClean="0"/>
              <a:t>Pseudo-Rectification</a:t>
            </a:r>
            <a:endParaRPr lang="en-US" sz="4800" dirty="0" smtClean="0"/>
          </a:p>
          <a:p>
            <a:pPr lvl="2"/>
            <a:r>
              <a:rPr lang="en-US" sz="4800" dirty="0" smtClean="0"/>
              <a:t>Sampling Technique (RMS)</a:t>
            </a:r>
          </a:p>
          <a:p>
            <a:pPr lvl="1"/>
            <a:r>
              <a:rPr lang="en-US" sz="4800" dirty="0" smtClean="0"/>
              <a:t>Implemented and Verified the Design</a:t>
            </a:r>
          </a:p>
          <a:p>
            <a:pPr lvl="2"/>
            <a:r>
              <a:rPr lang="en-US" sz="4800" dirty="0" smtClean="0"/>
              <a:t>Testing</a:t>
            </a:r>
          </a:p>
          <a:p>
            <a:pPr lvl="2"/>
            <a:r>
              <a:rPr lang="en-US" sz="4800" dirty="0" smtClean="0"/>
              <a:t>Integration Modifications</a:t>
            </a:r>
          </a:p>
          <a:p>
            <a:pPr lvl="2"/>
            <a:r>
              <a:rPr lang="en-US" sz="4800" dirty="0" smtClean="0"/>
              <a:t>Waveform Analysis</a:t>
            </a:r>
          </a:p>
          <a:p>
            <a:pPr lvl="2"/>
            <a:r>
              <a:rPr lang="en-US" sz="4800" dirty="0" smtClean="0"/>
              <a:t>Debugging/Troubleshooting</a:t>
            </a:r>
          </a:p>
          <a:p>
            <a:pPr lvl="1"/>
            <a:r>
              <a:rPr lang="en-US" sz="4800" dirty="0" smtClean="0"/>
              <a:t>Validated the Design</a:t>
            </a:r>
          </a:p>
          <a:p>
            <a:pPr lvl="2"/>
            <a:r>
              <a:rPr lang="en-US" sz="4800" dirty="0" smtClean="0"/>
              <a:t>Terminal Display/ HMI Meter</a:t>
            </a:r>
          </a:p>
        </p:txBody>
      </p:sp>
    </p:spTree>
    <p:extLst>
      <p:ext uri="{BB962C8B-B14F-4D97-AF65-F5344CB8AC3E}">
        <p14:creationId xmlns:p14="http://schemas.microsoft.com/office/powerpoint/2010/main" val="12793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5798"/>
            <a:ext cx="3653925" cy="4056062"/>
          </a:xfrm>
        </p:spPr>
        <p:txBody>
          <a:bodyPr numCol="1">
            <a:noAutofit/>
          </a:bodyPr>
          <a:lstStyle/>
          <a:p>
            <a:r>
              <a:rPr lang="en-US" sz="1200" dirty="0" smtClean="0"/>
              <a:t>Tone </a:t>
            </a:r>
            <a:r>
              <a:rPr lang="en-US" sz="1200" dirty="0" err="1"/>
              <a:t>Pondaharn</a:t>
            </a:r>
            <a:r>
              <a:rPr lang="en-US" sz="1200" dirty="0"/>
              <a:t>- </a:t>
            </a:r>
            <a:r>
              <a:rPr lang="en-US" sz="1200" dirty="0" smtClean="0"/>
              <a:t>Microcontroller </a:t>
            </a:r>
            <a:r>
              <a:rPr lang="en-US" sz="1200" dirty="0"/>
              <a:t>application and integration </a:t>
            </a:r>
            <a:r>
              <a:rPr lang="en-US" sz="1200" dirty="0" smtClean="0"/>
              <a:t>engineer</a:t>
            </a:r>
            <a:endParaRPr lang="en-US" sz="1200" dirty="0" smtClean="0"/>
          </a:p>
          <a:p>
            <a:pPr lvl="1"/>
            <a:r>
              <a:rPr lang="en-US" sz="1200" dirty="0" smtClean="0"/>
              <a:t>Led </a:t>
            </a:r>
            <a:r>
              <a:rPr lang="en-US" sz="1200" dirty="0" smtClean="0"/>
              <a:t>Microcontroller Integration and Design</a:t>
            </a:r>
            <a:endParaRPr lang="en-US" sz="1200" dirty="0" smtClean="0"/>
          </a:p>
          <a:p>
            <a:pPr lvl="2"/>
            <a:r>
              <a:rPr lang="en-US" sz="1200" dirty="0" smtClean="0"/>
              <a:t>Specifications </a:t>
            </a:r>
            <a:r>
              <a:rPr lang="en-US" sz="1200" dirty="0" smtClean="0"/>
              <a:t>and Operating Modes</a:t>
            </a:r>
          </a:p>
          <a:p>
            <a:pPr lvl="2"/>
            <a:r>
              <a:rPr lang="en-US" sz="1200" dirty="0" smtClean="0"/>
              <a:t>Scaling Factor/Proportionality Constants</a:t>
            </a:r>
          </a:p>
          <a:p>
            <a:pPr lvl="2"/>
            <a:r>
              <a:rPr lang="en-US" sz="1200" dirty="0" smtClean="0"/>
              <a:t>Registers, Pins, Functionality</a:t>
            </a:r>
            <a:endParaRPr lang="en-US" sz="1200" dirty="0" smtClean="0"/>
          </a:p>
          <a:p>
            <a:pPr lvl="2"/>
            <a:r>
              <a:rPr lang="en-US" sz="1200" dirty="0" smtClean="0"/>
              <a:t>Assembly and </a:t>
            </a:r>
            <a:r>
              <a:rPr lang="en-US" sz="1200" dirty="0"/>
              <a:t>C </a:t>
            </a:r>
            <a:r>
              <a:rPr lang="en-US" sz="1200" dirty="0" smtClean="0"/>
              <a:t>Constraints</a:t>
            </a:r>
            <a:endParaRPr lang="en-US" sz="1200" dirty="0" smtClean="0"/>
          </a:p>
          <a:p>
            <a:pPr lvl="1"/>
            <a:r>
              <a:rPr lang="en-US" sz="1200" dirty="0" smtClean="0"/>
              <a:t>Supported Design Revisions and Design Verification </a:t>
            </a:r>
          </a:p>
          <a:p>
            <a:pPr lvl="2"/>
            <a:r>
              <a:rPr lang="en-US" sz="1200" dirty="0" err="1" smtClean="0"/>
              <a:t>Arduino</a:t>
            </a:r>
            <a:r>
              <a:rPr lang="en-US" sz="1200" dirty="0" smtClean="0"/>
              <a:t> Function Tests (PWM)</a:t>
            </a:r>
            <a:endParaRPr lang="en-US" sz="1200" dirty="0" smtClean="0"/>
          </a:p>
          <a:p>
            <a:pPr lvl="2"/>
            <a:r>
              <a:rPr lang="en-US" sz="1200" dirty="0" smtClean="0"/>
              <a:t>Integration Modifications</a:t>
            </a:r>
          </a:p>
          <a:p>
            <a:pPr lvl="2"/>
            <a:r>
              <a:rPr lang="en-US" sz="1200" dirty="0" smtClean="0"/>
              <a:t>Waveform Analysis (PWM and ALOG)</a:t>
            </a:r>
            <a:endParaRPr lang="en-US" sz="1200" dirty="0" smtClean="0"/>
          </a:p>
          <a:p>
            <a:pPr lvl="1"/>
            <a:r>
              <a:rPr lang="en-US" sz="1200" dirty="0" smtClean="0"/>
              <a:t>Specified Pin Schedule Assignments and Input/Output Hardware</a:t>
            </a:r>
          </a:p>
          <a:p>
            <a:pPr lvl="2"/>
            <a:r>
              <a:rPr lang="en-US" sz="1200" dirty="0" smtClean="0"/>
              <a:t>Reference Voltage, Scaling, Terminal/HMI</a:t>
            </a:r>
            <a:endParaRPr lang="en-US" sz="1200" dirty="0" smtClean="0"/>
          </a:p>
          <a:p>
            <a:pPr lvl="1"/>
            <a:r>
              <a:rPr lang="en-US" sz="1200" dirty="0" smtClean="0"/>
              <a:t>Illustrated </a:t>
            </a:r>
            <a:r>
              <a:rPr lang="en-US" sz="1200" dirty="0" smtClean="0"/>
              <a:t>Diagrams</a:t>
            </a:r>
            <a:endParaRPr lang="en-US" sz="1200" dirty="0" smtClean="0"/>
          </a:p>
          <a:p>
            <a:pPr lvl="2"/>
            <a:r>
              <a:rPr lang="en-US" sz="1200" dirty="0" err="1" smtClean="0"/>
              <a:t>Altium</a:t>
            </a:r>
            <a:r>
              <a:rPr lang="en-US" sz="1200" dirty="0" smtClean="0"/>
              <a:t> PCB Footprint and Schematic</a:t>
            </a:r>
            <a:endParaRPr lang="en-US" sz="1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8325" y="1565327"/>
            <a:ext cx="3659219" cy="405606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25000" lnSpcReduction="2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Octavio L. Gonzalez-  </a:t>
            </a:r>
            <a:r>
              <a:rPr lang="en-US" sz="4800" dirty="0"/>
              <a:t>Electro-mechanical machine </a:t>
            </a:r>
            <a:r>
              <a:rPr lang="en-US" sz="4800" dirty="0" smtClean="0"/>
              <a:t>construction/</a:t>
            </a:r>
            <a:r>
              <a:rPr lang="en-US" sz="4800" dirty="0"/>
              <a:t>design and test engineer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pPr lvl="1"/>
            <a:r>
              <a:rPr lang="en-US" sz="4800" dirty="0" smtClean="0"/>
              <a:t>Led </a:t>
            </a:r>
            <a:r>
              <a:rPr lang="en-US" sz="4800" dirty="0" smtClean="0"/>
              <a:t>Conceptual Design</a:t>
            </a:r>
          </a:p>
          <a:p>
            <a:pPr lvl="2"/>
            <a:r>
              <a:rPr lang="en-US" sz="4800" dirty="0" smtClean="0"/>
              <a:t>Relevancy and Purpose</a:t>
            </a:r>
          </a:p>
          <a:p>
            <a:pPr lvl="2"/>
            <a:r>
              <a:rPr lang="en-US" sz="4800" dirty="0" smtClean="0"/>
              <a:t>Identified </a:t>
            </a:r>
            <a:r>
              <a:rPr lang="en-US" sz="4800" dirty="0"/>
              <a:t>Key Design Objectives</a:t>
            </a:r>
            <a:endParaRPr lang="en-US" sz="4800" dirty="0" smtClean="0"/>
          </a:p>
          <a:p>
            <a:pPr lvl="2"/>
            <a:r>
              <a:rPr lang="en-US" sz="4800" dirty="0" smtClean="0"/>
              <a:t>Methods</a:t>
            </a:r>
          </a:p>
          <a:p>
            <a:pPr lvl="1"/>
            <a:r>
              <a:rPr lang="en-US" sz="4800" dirty="0" smtClean="0"/>
              <a:t>Supported Preliminary Design Phases</a:t>
            </a:r>
          </a:p>
          <a:p>
            <a:pPr lvl="2"/>
            <a:r>
              <a:rPr lang="en-US" sz="4800" dirty="0" smtClean="0"/>
              <a:t>Feasibility</a:t>
            </a:r>
          </a:p>
          <a:p>
            <a:pPr lvl="2"/>
            <a:r>
              <a:rPr lang="en-US" sz="4800" dirty="0" smtClean="0"/>
              <a:t>Calculations</a:t>
            </a:r>
            <a:endParaRPr lang="en-US" sz="4800" dirty="0" smtClean="0"/>
          </a:p>
          <a:p>
            <a:pPr lvl="1"/>
            <a:r>
              <a:rPr lang="en-US" sz="4800" dirty="0" smtClean="0"/>
              <a:t>Implemented </a:t>
            </a:r>
            <a:r>
              <a:rPr lang="en-US" sz="4800" dirty="0" smtClean="0"/>
              <a:t>and Verified the Design</a:t>
            </a:r>
          </a:p>
          <a:p>
            <a:pPr lvl="2"/>
            <a:r>
              <a:rPr lang="en-US" sz="4800" dirty="0" smtClean="0"/>
              <a:t>Realization</a:t>
            </a:r>
            <a:endParaRPr lang="en-US" sz="4800" dirty="0" smtClean="0"/>
          </a:p>
          <a:p>
            <a:pPr lvl="2"/>
            <a:r>
              <a:rPr lang="en-US" sz="4800" dirty="0" smtClean="0"/>
              <a:t>Integration Modifications</a:t>
            </a:r>
          </a:p>
          <a:p>
            <a:pPr lvl="2"/>
            <a:r>
              <a:rPr lang="en-US" sz="4800" dirty="0" smtClean="0"/>
              <a:t>Waveform Analysis</a:t>
            </a:r>
          </a:p>
          <a:p>
            <a:pPr lvl="2"/>
            <a:r>
              <a:rPr lang="en-US" sz="4800" dirty="0" smtClean="0"/>
              <a:t>Troubleshooting</a:t>
            </a:r>
          </a:p>
          <a:p>
            <a:pPr lvl="1"/>
            <a:r>
              <a:rPr lang="en-US" sz="4800" dirty="0" smtClean="0"/>
              <a:t>Validated the Design</a:t>
            </a:r>
          </a:p>
          <a:p>
            <a:pPr lvl="2"/>
            <a:r>
              <a:rPr lang="en-US" sz="4800" dirty="0" smtClean="0"/>
              <a:t>Reviewed that the Design meets the Requirements</a:t>
            </a:r>
          </a:p>
          <a:p>
            <a:pPr lvl="2"/>
            <a:r>
              <a:rPr lang="en-US" sz="4800" dirty="0" smtClean="0"/>
              <a:t>Organized  Presentation Materials and </a:t>
            </a:r>
            <a:r>
              <a:rPr lang="en-US" sz="4800" dirty="0" smtClean="0"/>
              <a:t>PowerPoint</a:t>
            </a:r>
            <a:endParaRPr lang="en-US" sz="48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Generator Section Winding and Construction</a:t>
            </a:r>
            <a:endParaRPr lang="en-US" dirty="0"/>
          </a:p>
        </p:txBody>
      </p:sp>
      <p:pic>
        <p:nvPicPr>
          <p:cNvPr id="5" name="Picture 4" descr="IMG_535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9524" b="18767"/>
          <a:stretch/>
        </p:blipFill>
        <p:spPr>
          <a:xfrm>
            <a:off x="1600200" y="1790700"/>
            <a:ext cx="607695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5435600"/>
            <a:ext cx="3111500" cy="680110"/>
          </a:xfrm>
          <a:prstGeom prst="rect">
            <a:avLst/>
          </a:prstGeom>
        </p:spPr>
      </p:pic>
      <p:pic>
        <p:nvPicPr>
          <p:cNvPr id="8" name="Picture 7" descr="Screen Shot 2014-12-05 at 10.26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436260"/>
            <a:ext cx="1652990" cy="679450"/>
          </a:xfrm>
          <a:prstGeom prst="rect">
            <a:avLst/>
          </a:prstGeom>
        </p:spPr>
      </p:pic>
      <p:pic>
        <p:nvPicPr>
          <p:cNvPr id="10" name="Picture 9" descr="Screen Shot 2014-12-05 at 10.28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5325235"/>
            <a:ext cx="2495550" cy="7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Circuit</a:t>
            </a:r>
            <a:endParaRPr lang="en-US" dirty="0"/>
          </a:p>
        </p:txBody>
      </p:sp>
      <p:pic>
        <p:nvPicPr>
          <p:cNvPr id="4" name="Picture 3" descr="Screen Shot 2014-12-05 at 11.4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752601"/>
            <a:ext cx="731421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</a:t>
            </a:r>
            <a:br>
              <a:rPr lang="en-US" dirty="0" smtClean="0"/>
            </a:br>
            <a:r>
              <a:rPr lang="en-US" dirty="0" smtClean="0"/>
              <a:t>Modulation Theory</a:t>
            </a:r>
            <a:endParaRPr lang="en-US" dirty="0"/>
          </a:p>
        </p:txBody>
      </p:sp>
      <p:pic>
        <p:nvPicPr>
          <p:cNvPr id="4" name="Picture 3" descr="Screen Shot 2014-12-05 at 11.3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40" y="2106946"/>
            <a:ext cx="7020107" cy="40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Regulation Code</a:t>
            </a:r>
            <a:endParaRPr lang="en-US" dirty="0"/>
          </a:p>
        </p:txBody>
      </p:sp>
      <p:pic>
        <p:nvPicPr>
          <p:cNvPr id="5" name="Picture 4" descr="Screen Shot 2014-12-05 at 11.31.2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r="5561" b="18835"/>
          <a:stretch/>
        </p:blipFill>
        <p:spPr>
          <a:xfrm>
            <a:off x="1824607" y="1371600"/>
            <a:ext cx="5575247" cy="52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794</TotalTime>
  <Words>546</Words>
  <Application>Microsoft Macintosh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Final Laboratory:  PWM Frequency Regulated AC/DC Rotary Convertor</vt:lpstr>
      <vt:lpstr>Description</vt:lpstr>
      <vt:lpstr>Block Diagram</vt:lpstr>
      <vt:lpstr>Engineering Roles</vt:lpstr>
      <vt:lpstr>Engineering Roles</vt:lpstr>
      <vt:lpstr>AC Generator Section Winding and Construction</vt:lpstr>
      <vt:lpstr>Power Circuit</vt:lpstr>
      <vt:lpstr>Pulse Width  Modulation Theory</vt:lpstr>
      <vt:lpstr>Voltage Regulation Code</vt:lpstr>
      <vt:lpstr>Problems Encountered</vt:lpstr>
      <vt:lpstr>Additional Information</vt:lpstr>
      <vt:lpstr>Conclusion</vt:lpstr>
      <vt:lpstr>Demonstration</vt:lpstr>
    </vt:vector>
  </TitlesOfParts>
  <Company>Control Power Concepts - CPC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7:  Multiplier Design</dc:title>
  <dc:creator>Octavio Gonzalez</dc:creator>
  <cp:lastModifiedBy>Octavio Gonzalez</cp:lastModifiedBy>
  <cp:revision>49</cp:revision>
  <cp:lastPrinted>2013-12-03T04:35:58Z</cp:lastPrinted>
  <dcterms:created xsi:type="dcterms:W3CDTF">2013-12-03T01:28:24Z</dcterms:created>
  <dcterms:modified xsi:type="dcterms:W3CDTF">2014-12-05T19:46:13Z</dcterms:modified>
</cp:coreProperties>
</file>