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77" r:id="rId6"/>
    <p:sldId id="259" r:id="rId7"/>
    <p:sldId id="262" r:id="rId8"/>
    <p:sldId id="263" r:id="rId9"/>
    <p:sldId id="265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7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5C097-90B7-43EE-9F6A-0D0E71F87E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59D47-439F-4C96-8283-129DA9E82344}" type="datetimeFigureOut">
              <a:rPr lang="en-US" smtClean="0"/>
              <a:pPr/>
              <a:t>9/16/2013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066800"/>
            <a:ext cx="20574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5C097-90B7-43EE-9F6A-0D0E71F87E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59D47-439F-4C96-8283-129DA9E82344}" type="datetimeFigureOut">
              <a:rPr lang="en-US" smtClean="0"/>
              <a:pPr/>
              <a:t>9/16/2013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553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5C097-90B7-43EE-9F6A-0D0E71F87E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59D47-439F-4C96-8283-129DA9E82344}" type="datetimeFigureOut">
              <a:rPr lang="en-US" smtClean="0"/>
              <a:pPr/>
              <a:t>9/16/2013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553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95701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5C097-90B7-43EE-9F6A-0D0E71F87E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59D47-439F-4C96-8283-129DA9E82344}" type="datetimeFigureOut">
              <a:rPr lang="en-US" smtClean="0"/>
              <a:pPr/>
              <a:t>9/16/2013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477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95701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5C097-90B7-43EE-9F6A-0D0E71F87E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59D47-439F-4C96-8283-129DA9E82344}" type="datetimeFigureOut">
              <a:rPr lang="en-US" smtClean="0"/>
              <a:pPr/>
              <a:t>9/16/2013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6553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695701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95701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5C097-90B7-43EE-9F6A-0D0E71F87E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59D47-439F-4C96-8283-129DA9E82344}" type="datetimeFigureOut">
              <a:rPr lang="en-US" smtClean="0"/>
              <a:pPr/>
              <a:t>9/16/2013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9D47-439F-4C96-8283-129DA9E82344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C097-90B7-43EE-9F6A-0D0E71F87E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674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5C097-90B7-43EE-9F6A-0D0E71F87E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59D47-439F-4C96-8283-129DA9E82344}" type="datetimeFigureOut">
              <a:rPr lang="en-US" smtClean="0"/>
              <a:pPr/>
              <a:t>9/16/2013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5C097-90B7-43EE-9F6A-0D0E71F87E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59D47-439F-4C96-8283-129DA9E82344}" type="datetimeFigureOut">
              <a:rPr lang="en-US" smtClean="0"/>
              <a:pPr/>
              <a:t>9/16/2013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55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5C097-90B7-43EE-9F6A-0D0E71F87E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59D47-439F-4C96-8283-129DA9E82344}" type="datetimeFigureOut">
              <a:rPr lang="en-US" smtClean="0"/>
              <a:pPr/>
              <a:t>9/16/2013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5C097-90B7-43EE-9F6A-0D0E71F87E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59D47-439F-4C96-8283-129DA9E82344}" type="datetimeFigureOut">
              <a:rPr lang="en-US" smtClean="0"/>
              <a:pPr/>
              <a:t>9/16/2013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5C097-90B7-43EE-9F6A-0D0E71F87E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59D47-439F-4C96-8283-129DA9E82344}" type="datetimeFigureOut">
              <a:rPr lang="en-US" smtClean="0"/>
              <a:pPr/>
              <a:t>9/16/2013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1066801"/>
            <a:ext cx="5111750" cy="505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5C097-90B7-43EE-9F6A-0D0E71F87E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59D47-439F-4C96-8283-129DA9E82344}" type="datetimeFigureOut">
              <a:rPr lang="en-US" smtClean="0"/>
              <a:pPr/>
              <a:t>9/16/2013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200"/>
            <a:ext cx="54864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5C097-90B7-43EE-9F6A-0D0E71F87E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59D47-439F-4C96-8283-129DA9E82344}" type="datetimeFigureOut">
              <a:rPr lang="en-US" smtClean="0"/>
              <a:pPr/>
              <a:t>9/16/2013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5C097-90B7-43EE-9F6A-0D0E71F87E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59D47-439F-4C96-8283-129DA9E82344}" type="datetimeFigureOut">
              <a:rPr lang="en-US" smtClean="0"/>
              <a:pPr/>
              <a:t>9/16/2013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200" b="1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 Black" pitchFamily="34" charset="0"/>
              </a:defRPr>
            </a:lvl1pPr>
          </a:lstStyle>
          <a:p>
            <a:fld id="{14F5C097-90B7-43EE-9F6A-0D0E71F87E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fld id="{B1D59D47-439F-4C96-8283-129DA9E82344}" type="datetimeFigureOut">
              <a:rPr lang="en-US" smtClean="0"/>
              <a:pPr/>
              <a:t>9/16/2013</a:t>
            </a:fld>
            <a:endParaRPr lang="en-US"/>
          </a:p>
        </p:txBody>
      </p:sp>
      <p:pic>
        <p:nvPicPr>
          <p:cNvPr id="1031" name="Picture 19" descr="unlv_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16764" y="76200"/>
            <a:ext cx="19510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7239000" y="762001"/>
            <a:ext cx="1752600" cy="307975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  <a:latin typeface="Arial" pitchFamily="34" charset="0"/>
              </a:rPr>
              <a:t>http://ece.unlv.edu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Times New Roman" pitchFamily="18" charset="0"/>
        </a:defRPr>
      </a:lvl5pPr>
      <a:lvl6pPr marL="457153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CC"/>
          </a:solidFill>
          <a:latin typeface="Times New Roman" pitchFamily="18" charset="0"/>
        </a:defRPr>
      </a:lvl6pPr>
      <a:lvl7pPr marL="914305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CC"/>
          </a:solidFill>
          <a:latin typeface="Times New Roman" pitchFamily="18" charset="0"/>
        </a:defRPr>
      </a:lvl7pPr>
      <a:lvl8pPr marL="1371458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CC"/>
          </a:solidFill>
          <a:latin typeface="Times New Roman" pitchFamily="18" charset="0"/>
        </a:defRPr>
      </a:lvl8pPr>
      <a:lvl9pPr marL="182861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CC"/>
          </a:solidFill>
          <a:latin typeface="Times New Roman" pitchFamily="18" charset="0"/>
        </a:defRPr>
      </a:lvl9pPr>
    </p:titleStyle>
    <p:bodyStyle>
      <a:lvl1pPr marL="342865" indent="-34286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2pPr>
      <a:lvl3pPr marL="1142882" indent="-228577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q"/>
        <a:defRPr>
          <a:solidFill>
            <a:schemeClr val="tx1"/>
          </a:solidFill>
          <a:latin typeface="+mn-lt"/>
        </a:defRPr>
      </a:lvl3pPr>
      <a:lvl4pPr marL="1600034" indent="-22857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4pPr>
      <a:lvl5pPr marL="2057187" indent="-228577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5pPr>
      <a:lvl6pPr marL="2514340" indent="-228577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6pPr>
      <a:lvl7pPr marL="2971492" indent="-228577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7pPr>
      <a:lvl8pPr marL="3428645" indent="-228577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8pPr>
      <a:lvl9pPr marL="3885797" indent="-228577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Digital Pad Operation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Christian Vega</a:t>
            </a:r>
          </a:p>
          <a:p>
            <a:r>
              <a:rPr lang="en-US" smtClean="0"/>
              <a:t>R</a:t>
            </a:r>
            <a:r>
              <a:rPr lang="en-US" dirty="0" smtClean="0"/>
              <a:t>. Jacob Baker</a:t>
            </a:r>
          </a:p>
          <a:p>
            <a:r>
              <a:rPr lang="en-US" dirty="0" smtClean="0"/>
              <a:t>UNLV Electrical &amp; Computer Engineering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930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A Signal On-Chip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Now lets pause for a moment in order to evaluate the current operation the circuit is going under</a:t>
            </a:r>
          </a:p>
          <a:p>
            <a:r>
              <a:rPr lang="en-US" sz="2200" dirty="0" smtClean="0"/>
              <a:t>Setting the enable pin to 0 leads to stage 5 turning completely off (N6 and P6 are off) </a:t>
            </a:r>
          </a:p>
          <a:p>
            <a:r>
              <a:rPr lang="en-US" sz="2200" dirty="0" smtClean="0"/>
              <a:t>So the first 5 stages are cut off from the last two and the pad</a:t>
            </a:r>
          </a:p>
          <a:p>
            <a:r>
              <a:rPr lang="en-US" sz="2200" dirty="0" smtClean="0"/>
              <a:t>This is so a signal can be applied to the pin connected to the pad from the outside (so the pin is used as an input) </a:t>
            </a:r>
          </a:p>
          <a:p>
            <a:r>
              <a:rPr lang="en-US" sz="2200" dirty="0" smtClean="0"/>
              <a:t>If you noticed what you apply to </a:t>
            </a:r>
            <a:r>
              <a:rPr lang="en-US" sz="2200" dirty="0" err="1" smtClean="0"/>
              <a:t>D_Out</a:t>
            </a:r>
            <a:r>
              <a:rPr lang="en-US" sz="2200" dirty="0" smtClean="0"/>
              <a:t> does not matter because it will not pass through the 5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stage</a:t>
            </a:r>
          </a:p>
          <a:p>
            <a:r>
              <a:rPr lang="en-US" sz="2200" dirty="0" err="1" smtClean="0"/>
              <a:t>D_Out</a:t>
            </a:r>
            <a:r>
              <a:rPr lang="en-US" sz="2200" dirty="0" smtClean="0"/>
              <a:t> is used when you want to use the pad as an output to drive a load  </a:t>
            </a:r>
            <a:endParaRPr 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A Signal On-Chip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With the previous in mind lets apply an arbitrary digital signal to the pad </a:t>
            </a:r>
          </a:p>
          <a:p>
            <a:r>
              <a:rPr lang="en-US" sz="2200" dirty="0" smtClean="0"/>
              <a:t>The signal will pass to the 6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stage which consists of an inverter that simply inverts the signal which goes to the port </a:t>
            </a:r>
            <a:r>
              <a:rPr lang="en-US" sz="2200" dirty="0" err="1" smtClean="0"/>
              <a:t>D_InB</a:t>
            </a:r>
            <a:r>
              <a:rPr lang="en-US" sz="2200" dirty="0" smtClean="0"/>
              <a:t> which is then supplied to the chip</a:t>
            </a:r>
          </a:p>
          <a:p>
            <a:r>
              <a:rPr lang="en-US" sz="2200" dirty="0" smtClean="0"/>
              <a:t>The now inverted signal is passed to stage 7 which is another inverter that supplies the original signal to the chip (port </a:t>
            </a:r>
            <a:r>
              <a:rPr lang="en-US" sz="2200" dirty="0" err="1" smtClean="0"/>
              <a:t>D_In</a:t>
            </a:r>
            <a:r>
              <a:rPr lang="en-US" sz="2200" dirty="0" smtClean="0"/>
              <a:t>)  </a:t>
            </a:r>
            <a:endParaRPr lang="en-US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4062951"/>
            <a:ext cx="80676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08710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A Signal Off-Chip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Lets now say that the chip generates a signal that needs to be sent out to drive a load, so lets set the enable (En) port to 1</a:t>
            </a:r>
          </a:p>
          <a:p>
            <a:r>
              <a:rPr lang="en-US" sz="2200" dirty="0" smtClean="0"/>
              <a:t>In stage 1 P1 is shut off and N1 is turned on so node “</a:t>
            </a:r>
            <a:r>
              <a:rPr lang="en-US" sz="2200" dirty="0" err="1" smtClean="0"/>
              <a:t>oeb</a:t>
            </a:r>
            <a:r>
              <a:rPr lang="en-US" sz="2200" dirty="0" smtClean="0"/>
              <a:t>” is pulled down to 0</a:t>
            </a:r>
          </a:p>
          <a:p>
            <a:endParaRPr lang="en-US" sz="22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254933"/>
            <a:ext cx="8153400" cy="322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A Signal Off-Chip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So 0 passes to the next stage turning P2 on and N2 off</a:t>
            </a:r>
          </a:p>
          <a:p>
            <a:r>
              <a:rPr lang="en-US" sz="2200" dirty="0" smtClean="0"/>
              <a:t> Node “</a:t>
            </a:r>
            <a:r>
              <a:rPr lang="en-US" sz="2200" dirty="0" err="1" smtClean="0"/>
              <a:t>oe</a:t>
            </a:r>
            <a:r>
              <a:rPr lang="en-US" sz="2200" dirty="0" smtClean="0"/>
              <a:t>” is set to 1</a:t>
            </a:r>
          </a:p>
          <a:p>
            <a:endParaRPr lang="en-US" sz="2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81724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A Signal Off-Chip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Now we are at the 3</a:t>
            </a:r>
            <a:r>
              <a:rPr lang="en-US" sz="2200" baseline="30000" dirty="0" smtClean="0"/>
              <a:t>rd</a:t>
            </a:r>
            <a:r>
              <a:rPr lang="en-US" sz="2200" dirty="0" smtClean="0"/>
              <a:t> and 4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stage where </a:t>
            </a:r>
            <a:r>
              <a:rPr lang="en-US" sz="2200" dirty="0" err="1" smtClean="0"/>
              <a:t>D_Out</a:t>
            </a:r>
            <a:r>
              <a:rPr lang="en-US" sz="2200" dirty="0" smtClean="0"/>
              <a:t> is applied, lets say it is 1</a:t>
            </a:r>
          </a:p>
          <a:p>
            <a:r>
              <a:rPr lang="en-US" sz="2200" dirty="0" smtClean="0"/>
              <a:t>P3 is turned off, while node “</a:t>
            </a:r>
            <a:r>
              <a:rPr lang="en-US" sz="2200" dirty="0" err="1" smtClean="0"/>
              <a:t>oeb</a:t>
            </a:r>
            <a:r>
              <a:rPr lang="en-US" sz="2200" dirty="0" smtClean="0"/>
              <a:t>” is at 0 so P4 is on and N3 is off   </a:t>
            </a:r>
            <a:endParaRPr lang="en-US" sz="2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46" y="3267075"/>
            <a:ext cx="81915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A Signal Off-Chip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For the next stage node “</a:t>
            </a:r>
            <a:r>
              <a:rPr lang="en-US" sz="2200" dirty="0" err="1" smtClean="0"/>
              <a:t>oe</a:t>
            </a:r>
            <a:r>
              <a:rPr lang="en-US" sz="2200" dirty="0" smtClean="0"/>
              <a:t>” as can be seen from earlier is currently at 1 so P4 is off while N4 is on</a:t>
            </a:r>
          </a:p>
          <a:p>
            <a:r>
              <a:rPr lang="en-US" sz="2200" dirty="0" smtClean="0"/>
              <a:t>The gate of N5 is tied to </a:t>
            </a:r>
            <a:r>
              <a:rPr lang="en-US" sz="2200" dirty="0" err="1" smtClean="0"/>
              <a:t>D_Out</a:t>
            </a:r>
            <a:r>
              <a:rPr lang="en-US" sz="2200" dirty="0" smtClean="0"/>
              <a:t> which is currently set to 1 so it is turned on</a:t>
            </a:r>
            <a:endParaRPr lang="en-US" sz="2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8143875" cy="313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A Signal Off-Chip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For the 5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stage both nodes “prep” and “</a:t>
            </a:r>
            <a:r>
              <a:rPr lang="en-US" sz="2200" dirty="0" err="1" smtClean="0"/>
              <a:t>pren</a:t>
            </a:r>
            <a:r>
              <a:rPr lang="en-US" sz="2200" dirty="0" smtClean="0"/>
              <a:t>” are pulled down to 0 so P6 is on and N6 is off so what goes to the pad is 1 which is the value of </a:t>
            </a:r>
            <a:r>
              <a:rPr lang="en-US" sz="2200" dirty="0" err="1" smtClean="0"/>
              <a:t>D_Out</a:t>
            </a:r>
            <a:endParaRPr lang="en-US" sz="2200" dirty="0" smtClean="0"/>
          </a:p>
          <a:p>
            <a:r>
              <a:rPr lang="en-US" sz="2200" dirty="0" smtClean="0"/>
              <a:t>The last two stages should not have an effect on </a:t>
            </a:r>
            <a:r>
              <a:rPr lang="en-US" sz="2200" smtClean="0"/>
              <a:t>this operation</a:t>
            </a:r>
            <a:endParaRPr lang="en-US" sz="2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93" y="3429000"/>
            <a:ext cx="793663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A Signal Off-Chip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Lets take a moment to look at what happens if </a:t>
            </a:r>
            <a:r>
              <a:rPr lang="en-US" sz="2200" dirty="0" err="1" smtClean="0"/>
              <a:t>D_Out</a:t>
            </a:r>
            <a:r>
              <a:rPr lang="en-US" sz="2200" dirty="0" smtClean="0"/>
              <a:t> is set to 0</a:t>
            </a:r>
          </a:p>
          <a:p>
            <a:r>
              <a:rPr lang="en-US" sz="2200" dirty="0" smtClean="0"/>
              <a:t>Nothing really changes except that P3 turns on and N5 turns off so the nodes “prep” and “</a:t>
            </a:r>
            <a:r>
              <a:rPr lang="en-US" sz="2200" dirty="0" err="1" smtClean="0"/>
              <a:t>pren</a:t>
            </a:r>
            <a:r>
              <a:rPr lang="en-US" sz="2200" dirty="0" smtClean="0"/>
              <a:t>” are pulled up to VDD (1) </a:t>
            </a:r>
          </a:p>
          <a:p>
            <a:r>
              <a:rPr lang="en-US" sz="2200" dirty="0" smtClean="0"/>
              <a:t>That value goes to the 6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stage and is inverted to a 0 which is the value of </a:t>
            </a:r>
            <a:r>
              <a:rPr lang="en-US" sz="2200" dirty="0" err="1" smtClean="0"/>
              <a:t>D_Out</a:t>
            </a:r>
            <a:r>
              <a:rPr lang="en-US" sz="2200" dirty="0" smtClean="0"/>
              <a:t> and that goes to the pad </a:t>
            </a:r>
          </a:p>
          <a:p>
            <a:endParaRPr lang="en-US" sz="2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3390900"/>
            <a:ext cx="80391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Now that we have in detailed gone over the digital pad operation let us look at an actual layout of a digital pad on a real IC </a:t>
            </a:r>
          </a:p>
          <a:p>
            <a:r>
              <a:rPr lang="en-US" sz="2200" dirty="0"/>
              <a:t>Layout with a close up of part of the bidirectional circuit</a:t>
            </a:r>
          </a:p>
          <a:p>
            <a:endParaRPr lang="en-US" sz="2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553" y="2743200"/>
            <a:ext cx="6400611" cy="368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82687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40 pin quad frame layout</a:t>
            </a:r>
            <a:endParaRPr lang="en-US" sz="2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40379"/>
            <a:ext cx="5029200" cy="425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23748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4251126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I/O Pad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352800"/>
          </a:xfrm>
        </p:spPr>
        <p:txBody>
          <a:bodyPr/>
          <a:lstStyle/>
          <a:p>
            <a:r>
              <a:rPr lang="en-US" sz="2200" dirty="0" smtClean="0"/>
              <a:t>The digital I/O pad can be used for receiving data (input, sending data to circuitry on the chip) and transmitting data (output, sending data off chip)</a:t>
            </a:r>
          </a:p>
          <a:p>
            <a:pPr lvl="1"/>
            <a:r>
              <a:rPr lang="en-US" sz="1800" dirty="0" err="1" smtClean="0"/>
              <a:t>D_Out</a:t>
            </a:r>
            <a:r>
              <a:rPr lang="en-US" sz="1800" dirty="0" smtClean="0"/>
              <a:t> is the connection for transmitting data out of the chip</a:t>
            </a:r>
          </a:p>
          <a:p>
            <a:pPr lvl="1"/>
            <a:r>
              <a:rPr lang="en-US" sz="1800" dirty="0" smtClean="0"/>
              <a:t>En is the control connection; En = 1 puts the pad in transmitting mode, </a:t>
            </a:r>
            <a:r>
              <a:rPr lang="en-US" sz="1800" dirty="0" err="1" smtClean="0"/>
              <a:t>D_out</a:t>
            </a:r>
            <a:r>
              <a:rPr lang="en-US" sz="1800" dirty="0" smtClean="0"/>
              <a:t> is used while </a:t>
            </a:r>
            <a:r>
              <a:rPr lang="en-US" sz="1800" dirty="0" err="1" smtClean="0"/>
              <a:t>D_In</a:t>
            </a:r>
            <a:r>
              <a:rPr lang="en-US" sz="1800" dirty="0" smtClean="0"/>
              <a:t> and </a:t>
            </a:r>
            <a:r>
              <a:rPr lang="en-US" sz="1800" dirty="0" err="1" smtClean="0"/>
              <a:t>D_InB</a:t>
            </a:r>
            <a:r>
              <a:rPr lang="en-US" sz="1800" dirty="0" smtClean="0"/>
              <a:t> (complement of </a:t>
            </a:r>
            <a:r>
              <a:rPr lang="en-US" sz="1800" dirty="0" err="1" smtClean="0"/>
              <a:t>D_In</a:t>
            </a:r>
            <a:r>
              <a:rPr lang="en-US" sz="1800" dirty="0" smtClean="0"/>
              <a:t>) follow </a:t>
            </a:r>
            <a:r>
              <a:rPr lang="en-US" sz="1800" dirty="0" err="1" smtClean="0"/>
              <a:t>D_out</a:t>
            </a:r>
            <a:r>
              <a:rPr lang="en-US" sz="1800" dirty="0" smtClean="0"/>
              <a:t> and its complement respectively</a:t>
            </a:r>
          </a:p>
          <a:p>
            <a:pPr lvl="1"/>
            <a:r>
              <a:rPr lang="en-US" sz="1800" dirty="0" smtClean="0"/>
              <a:t>En = 0 the pad is in the receive mode</a:t>
            </a:r>
          </a:p>
          <a:p>
            <a:pPr lvl="1"/>
            <a:r>
              <a:rPr lang="en-US" sz="1800" dirty="0" smtClean="0"/>
              <a:t>En = 0 </a:t>
            </a:r>
            <a:r>
              <a:rPr lang="en-US" sz="1800" dirty="0" err="1" smtClean="0"/>
              <a:t>D_Out</a:t>
            </a:r>
            <a:r>
              <a:rPr lang="en-US" sz="1800" dirty="0" smtClean="0"/>
              <a:t> is a don’t care</a:t>
            </a:r>
          </a:p>
          <a:p>
            <a:pPr lvl="1"/>
            <a:r>
              <a:rPr lang="en-US" sz="1800" dirty="0" err="1" smtClean="0"/>
              <a:t>D_In</a:t>
            </a:r>
            <a:r>
              <a:rPr lang="en-US" sz="1800" dirty="0" smtClean="0"/>
              <a:t> and </a:t>
            </a:r>
            <a:r>
              <a:rPr lang="en-US" sz="1800" dirty="0" err="1" smtClean="0"/>
              <a:t>D_InB</a:t>
            </a:r>
            <a:r>
              <a:rPr lang="en-US" sz="1800" dirty="0" smtClean="0"/>
              <a:t> are the true/complement inputs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4724400"/>
            <a:ext cx="4191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65" lvl="0" indent="-342865"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Font typeface="Wingdings" pitchFamily="2" charset="2"/>
              <a:buChar char="q"/>
            </a:pPr>
            <a:r>
              <a:rPr lang="en-US" sz="2200" kern="0" dirty="0" smtClean="0">
                <a:solidFill>
                  <a:srgbClr val="000000"/>
                </a:solidFill>
              </a:rPr>
              <a:t>The pad also contains electrostatic discharge (ESD) diodes for protection from over voltages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8146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Bidirectional Circuit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The bidirectional circuit can be used to send signals off chip, to drive heavy loads, and for receiving signals, providing true and complement inputs</a:t>
            </a:r>
          </a:p>
          <a:p>
            <a:r>
              <a:rPr lang="en-US" sz="2200" dirty="0" smtClean="0"/>
              <a:t>The general schematic of the IO pad circuitry is seen below</a:t>
            </a:r>
          </a:p>
          <a:p>
            <a:endParaRPr lang="en-US" sz="2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7888990" cy="273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7425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Convention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For this tutorial we are using a the naming seen below</a:t>
            </a:r>
          </a:p>
          <a:p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7615101" cy="287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54840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Convention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We will also divide the circuit into 8 stages to simplify the explanation shown below</a:t>
            </a:r>
          </a:p>
          <a:p>
            <a:r>
              <a:rPr lang="en-US" sz="2200" dirty="0" smtClean="0"/>
              <a:t>As a note for the following explanation VDD corresponds to logic 1 and ground or GND corresponds to logic 0</a:t>
            </a:r>
            <a:endParaRPr lang="en-US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19348"/>
            <a:ext cx="7772400" cy="340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76480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A Signal On-Chip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Let us set the enable (En) port to a logic 0 (ground), notice that in the first inverter stage MOSFET P1 is on and N1 is off so the value that passes through the node “</a:t>
            </a:r>
            <a:r>
              <a:rPr lang="en-US" sz="2200" dirty="0" err="1" smtClean="0"/>
              <a:t>oeb</a:t>
            </a:r>
            <a:r>
              <a:rPr lang="en-US" sz="2200" dirty="0" smtClean="0"/>
              <a:t>” is logic 1 due to that node being pulled up to VDD</a:t>
            </a:r>
          </a:p>
          <a:p>
            <a:endParaRPr lang="en-US" sz="2200" dirty="0" smtClean="0"/>
          </a:p>
          <a:p>
            <a:endParaRPr lang="en-US" sz="2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22" y="3124200"/>
            <a:ext cx="773875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54120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</a:t>
            </a:r>
            <a:r>
              <a:rPr lang="en-US" dirty="0"/>
              <a:t>A </a:t>
            </a:r>
            <a:r>
              <a:rPr lang="en-US" dirty="0" smtClean="0"/>
              <a:t>Signal On-Chip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Now for the second stage P2 is off and N2 is on so node “</a:t>
            </a:r>
            <a:r>
              <a:rPr lang="en-US" sz="2200" dirty="0" err="1" smtClean="0"/>
              <a:t>oe</a:t>
            </a:r>
            <a:r>
              <a:rPr lang="en-US" sz="2200" dirty="0" smtClean="0"/>
              <a:t>” is pulled down to ground (0) </a:t>
            </a:r>
          </a:p>
          <a:p>
            <a:endParaRPr lang="en-US" sz="2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28926"/>
            <a:ext cx="7831842" cy="303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</a:t>
            </a:r>
            <a:r>
              <a:rPr lang="en-US" dirty="0"/>
              <a:t>A </a:t>
            </a:r>
            <a:r>
              <a:rPr lang="en-US" dirty="0" smtClean="0"/>
              <a:t>Signal On-Chip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Stages 3 and 4 get a little tricky to explain because the port </a:t>
            </a:r>
            <a:r>
              <a:rPr lang="en-US" sz="2200" dirty="0" err="1" smtClean="0"/>
              <a:t>D_out</a:t>
            </a:r>
            <a:r>
              <a:rPr lang="en-US" sz="2200" dirty="0" smtClean="0"/>
              <a:t> is introduced, so for the sake of the explanation we will set it to logic 1</a:t>
            </a:r>
          </a:p>
          <a:p>
            <a:r>
              <a:rPr lang="en-US" sz="2200" dirty="0" smtClean="0"/>
              <a:t> With that P3 is turned off, P4 is turned off because its gate is tied to node “</a:t>
            </a:r>
            <a:r>
              <a:rPr lang="en-US" sz="2200" dirty="0" err="1" smtClean="0"/>
              <a:t>oeb</a:t>
            </a:r>
            <a:r>
              <a:rPr lang="en-US" sz="2200" dirty="0" smtClean="0"/>
              <a:t>” which is currently at 1</a:t>
            </a:r>
          </a:p>
          <a:p>
            <a:r>
              <a:rPr lang="en-US" sz="2200" dirty="0" smtClean="0"/>
              <a:t>N3 is turned on because its gate is also tied to node “</a:t>
            </a:r>
            <a:r>
              <a:rPr lang="en-US" sz="2200" dirty="0" err="1" smtClean="0"/>
              <a:t>oeb</a:t>
            </a:r>
            <a:r>
              <a:rPr lang="en-US" sz="2200" dirty="0" smtClean="0"/>
              <a:t>” </a:t>
            </a:r>
            <a:endParaRPr lang="en-US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3657600"/>
            <a:ext cx="75247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</a:t>
            </a:r>
            <a:r>
              <a:rPr lang="en-US" dirty="0"/>
              <a:t>A Signal </a:t>
            </a:r>
            <a:r>
              <a:rPr lang="en-US" dirty="0" smtClean="0"/>
              <a:t>On-Chip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For stage 4 the gates of P5 and N4 are tied to node “</a:t>
            </a:r>
            <a:r>
              <a:rPr lang="en-US" sz="2200" dirty="0" err="1" smtClean="0"/>
              <a:t>oe</a:t>
            </a:r>
            <a:r>
              <a:rPr lang="en-US" sz="2200" dirty="0" smtClean="0"/>
              <a:t>” which is set to 0 so P5 is turned on and N4 is turned off</a:t>
            </a:r>
          </a:p>
          <a:p>
            <a:r>
              <a:rPr lang="en-US" sz="2200" dirty="0" smtClean="0"/>
              <a:t>N5’s gate is tied to </a:t>
            </a:r>
            <a:r>
              <a:rPr lang="en-US" sz="2200" dirty="0" err="1" smtClean="0"/>
              <a:t>D_Out</a:t>
            </a:r>
            <a:r>
              <a:rPr lang="en-US" sz="2200" dirty="0" smtClean="0"/>
              <a:t> so it is set to 1 turning N5 on as a result, the nodes label “prep” is set to 1 and “</a:t>
            </a:r>
            <a:r>
              <a:rPr lang="en-US" sz="2200" dirty="0" err="1" smtClean="0"/>
              <a:t>pren</a:t>
            </a:r>
            <a:r>
              <a:rPr lang="en-US" sz="2200" dirty="0" smtClean="0"/>
              <a:t>” is set to 0 </a:t>
            </a:r>
          </a:p>
          <a:p>
            <a:r>
              <a:rPr lang="en-US" sz="2200" dirty="0" smtClean="0"/>
              <a:t>So due to this N6 and P6 are turned off </a:t>
            </a:r>
            <a:endParaRPr lang="en-US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28" y="3352800"/>
            <a:ext cx="76485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Analog_IC_Tutorial</Template>
  <TotalTime>939</TotalTime>
  <Words>1019</Words>
  <Application>Microsoft Office PowerPoint</Application>
  <PresentationFormat>On-screen Show (4:3)</PresentationFormat>
  <Paragraphs>67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Pixel</vt:lpstr>
      <vt:lpstr>Digital Pad Operation</vt:lpstr>
      <vt:lpstr>Digital I/O Pad</vt:lpstr>
      <vt:lpstr>Bidirectional Circuit </vt:lpstr>
      <vt:lpstr>Naming Convention </vt:lpstr>
      <vt:lpstr>Naming Convention</vt:lpstr>
      <vt:lpstr>Driving A Signal On-Chip</vt:lpstr>
      <vt:lpstr>Driving A Signal On-Chip</vt:lpstr>
      <vt:lpstr>Driving A Signal On-Chip</vt:lpstr>
      <vt:lpstr>Driving A Signal On-Chip</vt:lpstr>
      <vt:lpstr>Driving A Signal On-Chip</vt:lpstr>
      <vt:lpstr>Driving A Signal On-Chip</vt:lpstr>
      <vt:lpstr>Driving A Signal Off-Chip </vt:lpstr>
      <vt:lpstr>Driving A Signal Off-Chip</vt:lpstr>
      <vt:lpstr>Driving A Signal Off-Chip</vt:lpstr>
      <vt:lpstr>Driving A Signal Off-Chip</vt:lpstr>
      <vt:lpstr>Driving A Signal Off-Chip</vt:lpstr>
      <vt:lpstr>Driving A Signal Off-Chip</vt:lpstr>
      <vt:lpstr>Background Information</vt:lpstr>
      <vt:lpstr>Background Information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</dc:creator>
  <cp:lastModifiedBy>jbaker</cp:lastModifiedBy>
  <cp:revision>67</cp:revision>
  <dcterms:created xsi:type="dcterms:W3CDTF">2013-07-31T19:40:06Z</dcterms:created>
  <dcterms:modified xsi:type="dcterms:W3CDTF">2013-09-16T21:19:27Z</dcterms:modified>
</cp:coreProperties>
</file>